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0" r:id="rId4"/>
    <p:sldId id="258" r:id="rId5"/>
    <p:sldId id="341" r:id="rId6"/>
    <p:sldId id="301" r:id="rId7"/>
    <p:sldId id="302" r:id="rId8"/>
    <p:sldId id="342" r:id="rId9"/>
    <p:sldId id="343" r:id="rId10"/>
    <p:sldId id="344" r:id="rId11"/>
    <p:sldId id="363" r:id="rId12"/>
    <p:sldId id="364" r:id="rId13"/>
    <p:sldId id="259" r:id="rId14"/>
    <p:sldId id="260" r:id="rId15"/>
    <p:sldId id="261" r:id="rId16"/>
    <p:sldId id="331" r:id="rId17"/>
    <p:sldId id="332" r:id="rId18"/>
    <p:sldId id="311" r:id="rId19"/>
    <p:sldId id="279" r:id="rId20"/>
    <p:sldId id="355" r:id="rId21"/>
    <p:sldId id="365" r:id="rId22"/>
    <p:sldId id="357" r:id="rId23"/>
    <p:sldId id="360" r:id="rId24"/>
    <p:sldId id="317" r:id="rId25"/>
    <p:sldId id="340" r:id="rId26"/>
    <p:sldId id="319" r:id="rId27"/>
    <p:sldId id="334" r:id="rId28"/>
    <p:sldId id="335" r:id="rId29"/>
    <p:sldId id="346" r:id="rId30"/>
    <p:sldId id="336" r:id="rId31"/>
    <p:sldId id="338" r:id="rId32"/>
    <p:sldId id="337" r:id="rId33"/>
    <p:sldId id="339" r:id="rId34"/>
    <p:sldId id="369" r:id="rId35"/>
    <p:sldId id="367" r:id="rId36"/>
    <p:sldId id="366" r:id="rId37"/>
    <p:sldId id="368" r:id="rId38"/>
    <p:sldId id="348" r:id="rId39"/>
    <p:sldId id="347" r:id="rId40"/>
    <p:sldId id="298" r:id="rId41"/>
  </p:sldIdLst>
  <p:sldSz cx="9144000" cy="6858000" type="screen4x3"/>
  <p:notesSz cx="9144000" cy="6858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15" autoAdjust="0"/>
    <p:restoredTop sz="94660"/>
  </p:normalViewPr>
  <p:slideViewPr>
    <p:cSldViewPr>
      <p:cViewPr varScale="1">
        <p:scale>
          <a:sx n="67" d="100"/>
          <a:sy n="67" d="100"/>
        </p:scale>
        <p:origin x="1326"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2483739" y="2564853"/>
            <a:ext cx="3980179" cy="3816477"/>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457200" y="1000086"/>
            <a:ext cx="8229600" cy="91693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rgbClr val="375F92"/>
                </a:solidFill>
                <a:latin typeface="Curlz MT"/>
                <a:cs typeface="Curlz MT"/>
              </a:defRPr>
            </a:lvl1pPr>
          </a:lstStyle>
          <a:p>
            <a:endParaRPr/>
          </a:p>
        </p:txBody>
      </p:sp>
      <p:sp>
        <p:nvSpPr>
          <p:cNvPr id="3" name="Holder 3"/>
          <p:cNvSpPr>
            <a:spLocks noGrp="1"/>
          </p:cNvSpPr>
          <p:nvPr>
            <p:ph type="body" idx="1"/>
          </p:nvPr>
        </p:nvSpPr>
        <p:spPr/>
        <p:txBody>
          <a:bodyPr lIns="0" tIns="0" rIns="0" bIns="0"/>
          <a:lstStyle>
            <a:lvl1pPr>
              <a:defRPr sz="37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rgbClr val="375F92"/>
                </a:solidFill>
                <a:latin typeface="Curlz MT"/>
                <a:cs typeface="Curlz M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12/1/2016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rgbClr val="375F92"/>
                </a:solidFill>
                <a:latin typeface="Curlz MT"/>
                <a:cs typeface="Curlz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12/1/2016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12/1/2016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690562" y="758571"/>
            <a:ext cx="7762874" cy="1219835"/>
          </a:xfrm>
          <a:prstGeom prst="rect">
            <a:avLst/>
          </a:prstGeom>
        </p:spPr>
        <p:txBody>
          <a:bodyPr wrap="square" lIns="0" tIns="0" rIns="0" bIns="0">
            <a:spAutoFit/>
          </a:bodyPr>
          <a:lstStyle>
            <a:lvl1pPr>
              <a:defRPr sz="6000" b="0" i="0">
                <a:solidFill>
                  <a:srgbClr val="375F92"/>
                </a:solidFill>
                <a:latin typeface="Curlz MT"/>
                <a:cs typeface="Curlz MT"/>
              </a:defRPr>
            </a:lvl1pPr>
          </a:lstStyle>
          <a:p>
            <a:endParaRPr/>
          </a:p>
        </p:txBody>
      </p:sp>
      <p:sp>
        <p:nvSpPr>
          <p:cNvPr id="3" name="Holder 3"/>
          <p:cNvSpPr>
            <a:spLocks noGrp="1"/>
          </p:cNvSpPr>
          <p:nvPr>
            <p:ph type="body" idx="1"/>
          </p:nvPr>
        </p:nvSpPr>
        <p:spPr>
          <a:xfrm>
            <a:off x="474344" y="2204085"/>
            <a:ext cx="8273415" cy="3994785"/>
          </a:xfrm>
          <a:prstGeom prst="rect">
            <a:avLst/>
          </a:prstGeom>
        </p:spPr>
        <p:txBody>
          <a:bodyPr wrap="square" lIns="0" tIns="0" rIns="0" bIns="0">
            <a:spAutoFit/>
          </a:bodyPr>
          <a:lstStyle>
            <a:lvl1pPr>
              <a:defRPr sz="37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12/1/2016</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brincadeirasdecrianca.com.br/escultur/bolinha_de_sabao.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hyperlink" Target="A%20import&#226;ncia%20da%20arte%20na%20educa&#231;&#227;o%20-%20YouTube.MP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843783" y="980694"/>
            <a:ext cx="4062729" cy="264985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72720" y="3802379"/>
            <a:ext cx="8816340" cy="97028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600200" y="3746500"/>
            <a:ext cx="6060440" cy="117856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79514" y="3789070"/>
            <a:ext cx="8802624" cy="956284"/>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179514" y="3789070"/>
            <a:ext cx="8803005" cy="1387559"/>
          </a:xfrm>
          <a:prstGeom prst="rect">
            <a:avLst/>
          </a:prstGeom>
          <a:ln/>
        </p:spPr>
        <p:style>
          <a:lnRef idx="0">
            <a:schemeClr val="accent3"/>
          </a:lnRef>
          <a:fillRef idx="3">
            <a:schemeClr val="accent3"/>
          </a:fillRef>
          <a:effectRef idx="3">
            <a:schemeClr val="accent3"/>
          </a:effectRef>
          <a:fontRef idx="minor">
            <a:schemeClr val="lt1"/>
          </a:fontRef>
        </p:style>
        <p:txBody>
          <a:bodyPr vert="horz" wrap="square" lIns="0" tIns="33020" rIns="0" bIns="0" rtlCol="0">
            <a:spAutoFit/>
          </a:bodyPr>
          <a:lstStyle/>
          <a:p>
            <a:pPr algn="ctr">
              <a:lnSpc>
                <a:spcPct val="100000"/>
              </a:lnSpc>
              <a:spcBef>
                <a:spcPts val="260"/>
              </a:spcBef>
            </a:pPr>
            <a:r>
              <a:rPr sz="2800" b="1" dirty="0" err="1">
                <a:latin typeface="Arial"/>
                <a:cs typeface="Arial"/>
              </a:rPr>
              <a:t>Cadernos</a:t>
            </a:r>
            <a:r>
              <a:rPr sz="2800" b="1" dirty="0">
                <a:latin typeface="Arial"/>
                <a:cs typeface="Arial"/>
              </a:rPr>
              <a:t> </a:t>
            </a:r>
            <a:r>
              <a:rPr lang="pt-BR" sz="2800" b="1" spc="-5" dirty="0">
                <a:latin typeface="Arial"/>
                <a:cs typeface="Arial"/>
              </a:rPr>
              <a:t>6</a:t>
            </a:r>
            <a:r>
              <a:rPr sz="2800" b="1" spc="-5" dirty="0" smtClean="0">
                <a:latin typeface="Arial"/>
                <a:cs typeface="Arial"/>
              </a:rPr>
              <a:t> </a:t>
            </a:r>
            <a:r>
              <a:rPr sz="2800" b="1" spc="-5" dirty="0">
                <a:latin typeface="Arial"/>
                <a:cs typeface="Arial"/>
              </a:rPr>
              <a:t>e</a:t>
            </a:r>
            <a:r>
              <a:rPr sz="2800" b="1" spc="-55" dirty="0">
                <a:latin typeface="Arial"/>
                <a:cs typeface="Arial"/>
              </a:rPr>
              <a:t> </a:t>
            </a:r>
            <a:r>
              <a:rPr lang="pt-BR" sz="2800" b="1" spc="-55" dirty="0" smtClean="0">
                <a:latin typeface="Arial"/>
                <a:cs typeface="Arial"/>
              </a:rPr>
              <a:t>7:</a:t>
            </a:r>
            <a:endParaRPr sz="2800" dirty="0">
              <a:latin typeface="Arial"/>
              <a:cs typeface="Arial"/>
            </a:endParaRPr>
          </a:p>
          <a:p>
            <a:pPr algn="ctr">
              <a:lnSpc>
                <a:spcPct val="100000"/>
              </a:lnSpc>
            </a:pPr>
            <a:r>
              <a:rPr sz="2800" b="1" spc="-135" dirty="0" smtClean="0">
                <a:latin typeface="Arial"/>
                <a:cs typeface="Arial"/>
              </a:rPr>
              <a:t> </a:t>
            </a:r>
            <a:r>
              <a:rPr lang="pt-BR" sz="2800" b="1" spc="-25" dirty="0" smtClean="0">
                <a:latin typeface="Arial"/>
                <a:cs typeface="Arial"/>
              </a:rPr>
              <a:t>ARTE E A</a:t>
            </a:r>
            <a:r>
              <a:rPr lang="pt-BR" sz="3200" b="1" dirty="0" smtClean="0"/>
              <a:t>LFABETIZAÇÃO</a:t>
            </a:r>
            <a:r>
              <a:rPr lang="pt-BR" sz="2800" b="1" spc="-25" dirty="0" smtClean="0">
                <a:latin typeface="Arial"/>
                <a:cs typeface="Arial"/>
              </a:rPr>
              <a:t> </a:t>
            </a:r>
          </a:p>
          <a:p>
            <a:pPr algn="ctr">
              <a:lnSpc>
                <a:spcPct val="100000"/>
              </a:lnSpc>
            </a:pPr>
            <a:r>
              <a:rPr lang="pt-BR" sz="2800" b="1" spc="-25" dirty="0" smtClean="0">
                <a:latin typeface="Arial"/>
                <a:cs typeface="Arial"/>
              </a:rPr>
              <a:t>MATEMÁTICA NA PERSPECTIVA DO LETRAMENTO</a:t>
            </a:r>
            <a:endParaRPr sz="2800" dirty="0">
              <a:latin typeface="Arial"/>
              <a:cs typeface="Arial"/>
            </a:endParaRPr>
          </a:p>
        </p:txBody>
      </p:sp>
      <p:sp>
        <p:nvSpPr>
          <p:cNvPr id="8" name="Subtítulo 2"/>
          <p:cNvSpPr txBox="1">
            <a:spLocks/>
          </p:cNvSpPr>
          <p:nvPr/>
        </p:nvSpPr>
        <p:spPr>
          <a:xfrm>
            <a:off x="2743200" y="5638800"/>
            <a:ext cx="4248472" cy="648072"/>
          </a:xfrm>
          <a:prstGeom prst="rect">
            <a:avLst/>
          </a:prstGeom>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600" b="0" i="0" u="none" strike="noStrike" kern="0" cap="none" spc="0" normalizeH="0" baseline="0" noProof="0" dirty="0" smtClean="0">
                <a:ln>
                  <a:noFill/>
                </a:ln>
                <a:solidFill>
                  <a:schemeClr val="tx1"/>
                </a:solidFill>
                <a:effectLst/>
                <a:uLnTx/>
                <a:uFillTx/>
                <a:latin typeface="Berlin Sans FB" panose="020E0602020502020306" pitchFamily="34" charset="0"/>
                <a:ea typeface="+mn-ea"/>
                <a:cs typeface="+mn-cs"/>
              </a:rPr>
              <a:t>ORIENTADORA: Caroline Sati Muller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600" b="0" i="0" u="none" strike="noStrike" kern="0" cap="none" spc="0" normalizeH="0" baseline="0" noProof="0" dirty="0" smtClean="0">
                <a:ln>
                  <a:noFill/>
                </a:ln>
                <a:solidFill>
                  <a:schemeClr val="tx1"/>
                </a:solidFill>
                <a:effectLst/>
                <a:uLnTx/>
                <a:uFillTx/>
                <a:latin typeface="Berlin Sans FB" panose="020E0602020502020306" pitchFamily="34" charset="0"/>
                <a:ea typeface="+mn-ea"/>
                <a:cs typeface="+mn-cs"/>
              </a:rPr>
              <a:t>E-mail: poentecarol@gmail.com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600" b="0" i="0" u="none" strike="noStrike" kern="0" cap="none" spc="0" normalizeH="0" baseline="0" noProof="0" dirty="0">
              <a:ln>
                <a:noFill/>
              </a:ln>
              <a:solidFill>
                <a:schemeClr val="tx1"/>
              </a:solidFill>
              <a:effectLst/>
              <a:uLnTx/>
              <a:uFillTx/>
              <a:latin typeface="Berlin Sans FB" panose="020E0602020502020306" pitchFamily="34"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81000" y="1066800"/>
            <a:ext cx="8305800" cy="2246769"/>
          </a:xfrm>
          <a:prstGeom prst="rect">
            <a:avLst/>
          </a:prstGeom>
          <a:noFill/>
        </p:spPr>
        <p:txBody>
          <a:bodyPr wrap="square" rtlCol="0">
            <a:spAutoFit/>
          </a:bodyPr>
          <a:lstStyle/>
          <a:p>
            <a:pPr algn="just"/>
            <a:r>
              <a:rPr lang="pt-BR" sz="2800" dirty="0" smtClean="0"/>
              <a:t>E, ao voltar a ser quadrado, teve dificuldade para encontrar sua forma original, porque nunca mais voltaria a ser a simples soma das partes: sua capacidade de dividir-se em vários formatos o havia tornado em um ser múltiplo e cheio de novos sentidos. </a:t>
            </a:r>
          </a:p>
        </p:txBody>
      </p:sp>
      <p:pic>
        <p:nvPicPr>
          <p:cNvPr id="5" name="Imagem 4" descr="http://i.imgur.com/rFJQa.jpg"/>
          <p:cNvPicPr/>
          <p:nvPr/>
        </p:nvPicPr>
        <p:blipFill>
          <a:blip r:embed="rId2" cstate="print"/>
          <a:srcRect/>
          <a:stretch>
            <a:fillRect/>
          </a:stretch>
        </p:blipFill>
        <p:spPr bwMode="auto">
          <a:xfrm>
            <a:off x="3048000" y="3505200"/>
            <a:ext cx="3124200" cy="2819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tangram"/>
          <p:cNvPicPr>
            <a:picLocks noChangeAspect="1" noChangeArrowheads="1"/>
          </p:cNvPicPr>
          <p:nvPr/>
        </p:nvPicPr>
        <p:blipFill>
          <a:blip r:embed="rId2" cstate="print"/>
          <a:srcRect l="4944" t="6625" r="12148" b="5749"/>
          <a:stretch>
            <a:fillRect/>
          </a:stretch>
        </p:blipFill>
        <p:spPr bwMode="auto">
          <a:xfrm rot="18835864">
            <a:off x="837636" y="1479911"/>
            <a:ext cx="3899320" cy="3984132"/>
          </a:xfrm>
          <a:prstGeom prst="rect">
            <a:avLst/>
          </a:prstGeom>
          <a:noFill/>
        </p:spPr>
      </p:pic>
      <p:pic>
        <p:nvPicPr>
          <p:cNvPr id="1028" name="Picture 4" descr="Imagem relacionada"/>
          <p:cNvPicPr>
            <a:picLocks noChangeAspect="1" noChangeArrowheads="1"/>
          </p:cNvPicPr>
          <p:nvPr/>
        </p:nvPicPr>
        <p:blipFill>
          <a:blip r:embed="rId3" cstate="print"/>
          <a:srcRect l="8065" t="13540" r="8064" b="10860"/>
          <a:stretch>
            <a:fillRect/>
          </a:stretch>
        </p:blipFill>
        <p:spPr bwMode="auto">
          <a:xfrm>
            <a:off x="5105400" y="1143000"/>
            <a:ext cx="3886200" cy="5007218"/>
          </a:xfrm>
          <a:prstGeom prst="rect">
            <a:avLst/>
          </a:prstGeom>
          <a:noFill/>
        </p:spPr>
      </p:pic>
      <p:sp>
        <p:nvSpPr>
          <p:cNvPr id="6" name="CaixaDeTexto 5"/>
          <p:cNvSpPr txBox="1"/>
          <p:nvPr/>
        </p:nvSpPr>
        <p:spPr>
          <a:xfrm rot="21290903">
            <a:off x="730302" y="892060"/>
            <a:ext cx="4648200" cy="1200329"/>
          </a:xfrm>
          <a:prstGeom prst="rect">
            <a:avLst/>
          </a:prstGeom>
          <a:noFill/>
        </p:spPr>
        <p:txBody>
          <a:bodyPr wrap="square" rtlCol="0">
            <a:spAutoFit/>
          </a:bodyPr>
          <a:lstStyle/>
          <a:p>
            <a:pPr algn="ctr"/>
            <a:r>
              <a:rPr lang="pt-BR" sz="3600" b="1" dirty="0" smtClean="0">
                <a:effectLst>
                  <a:outerShdw blurRad="38100" dist="38100" dir="2700000" algn="tl">
                    <a:srgbClr val="000000">
                      <a:alpha val="43137"/>
                    </a:srgbClr>
                  </a:outerShdw>
                </a:effectLst>
                <a:latin typeface="Bradley Hand ITC" pitchFamily="66" charset="0"/>
              </a:rPr>
              <a:t>OUTROS TIPOS DE TANGRAM</a:t>
            </a:r>
            <a:endParaRPr lang="pt-BR" sz="3600" b="1" dirty="0">
              <a:effectLst>
                <a:outerShdw blurRad="38100" dist="38100" dir="2700000" algn="tl">
                  <a:srgbClr val="000000">
                    <a:alpha val="43137"/>
                  </a:srgbClr>
                </a:outerShdw>
              </a:effectLst>
              <a:latin typeface="Bradley Hand ITC"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http://i.imgur.com/y3fYz.jpg"/>
          <p:cNvPicPr/>
          <p:nvPr/>
        </p:nvPicPr>
        <p:blipFill>
          <a:blip r:embed="rId2" cstate="print"/>
          <a:srcRect/>
          <a:stretch>
            <a:fillRect/>
          </a:stretch>
        </p:blipFill>
        <p:spPr bwMode="auto">
          <a:xfrm>
            <a:off x="381000" y="1295400"/>
            <a:ext cx="8534400" cy="4800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151050677"/>
              </p:ext>
            </p:extLst>
          </p:nvPr>
        </p:nvGraphicFramePr>
        <p:xfrm>
          <a:off x="462775" y="687895"/>
          <a:ext cx="8310320" cy="5956078"/>
        </p:xfrm>
        <a:graphic>
          <a:graphicData uri="http://schemas.openxmlformats.org/drawingml/2006/table">
            <a:tbl>
              <a:tblPr firstRow="1" bandRow="1">
                <a:tableStyleId>{2D5ABB26-0587-4C30-8999-92F81FD0307C}</a:tableStyleId>
              </a:tblPr>
              <a:tblGrid>
                <a:gridCol w="1911218"/>
                <a:gridCol w="6399102"/>
              </a:tblGrid>
              <a:tr h="527684">
                <a:tc gridSpan="2">
                  <a:txBody>
                    <a:bodyPr/>
                    <a:lstStyle/>
                    <a:p>
                      <a:pPr marL="1270635">
                        <a:lnSpc>
                          <a:spcPct val="100000"/>
                        </a:lnSpc>
                        <a:spcBef>
                          <a:spcPts val="220"/>
                        </a:spcBef>
                      </a:pPr>
                      <a:r>
                        <a:rPr sz="2800" b="1" spc="-35">
                          <a:solidFill>
                            <a:srgbClr val="FFFFFF"/>
                          </a:solidFill>
                          <a:latin typeface="Calibri"/>
                          <a:cs typeface="Calibri"/>
                        </a:rPr>
                        <a:t>Temáticas </a:t>
                      </a:r>
                      <a:r>
                        <a:rPr sz="2800" b="1" spc="-5">
                          <a:solidFill>
                            <a:srgbClr val="FFFFFF"/>
                          </a:solidFill>
                          <a:latin typeface="Calibri"/>
                          <a:cs typeface="Calibri"/>
                        </a:rPr>
                        <a:t>dos </a:t>
                      </a:r>
                      <a:r>
                        <a:rPr sz="2800" b="1" spc="-10">
                          <a:solidFill>
                            <a:srgbClr val="FFFFFF"/>
                          </a:solidFill>
                          <a:latin typeface="Calibri"/>
                          <a:cs typeface="Calibri"/>
                        </a:rPr>
                        <a:t>cadernos </a:t>
                      </a:r>
                      <a:r>
                        <a:rPr sz="2800" b="1">
                          <a:solidFill>
                            <a:srgbClr val="FFFFFF"/>
                          </a:solidFill>
                          <a:latin typeface="Calibri"/>
                          <a:cs typeface="Calibri"/>
                        </a:rPr>
                        <a:t>do PNAIC</a:t>
                      </a:r>
                      <a:r>
                        <a:rPr sz="2800" b="1" spc="35">
                          <a:solidFill>
                            <a:srgbClr val="FFFFFF"/>
                          </a:solidFill>
                          <a:latin typeface="Calibri"/>
                          <a:cs typeface="Calibri"/>
                        </a:rPr>
                        <a:t> </a:t>
                      </a:r>
                      <a:r>
                        <a:rPr sz="2800" b="1">
                          <a:solidFill>
                            <a:srgbClr val="FFFFFF"/>
                          </a:solidFill>
                          <a:latin typeface="Calibri"/>
                          <a:cs typeface="Calibri"/>
                        </a:rPr>
                        <a:t>2015</a:t>
                      </a:r>
                      <a:endParaRPr sz="2800">
                        <a:latin typeface="Calibri"/>
                        <a:cs typeface="Calibri"/>
                      </a:endParaRPr>
                    </a:p>
                  </a:txBody>
                  <a:tcPr marL="0" marR="0" marT="0" marB="0">
                    <a:lnL w="9525">
                      <a:solidFill>
                        <a:srgbClr val="97B853"/>
                      </a:solidFill>
                      <a:prstDash val="solid"/>
                    </a:lnL>
                    <a:lnR w="9525">
                      <a:solidFill>
                        <a:srgbClr val="97B853"/>
                      </a:solidFill>
                      <a:prstDash val="solid"/>
                    </a:lnR>
                    <a:solidFill>
                      <a:srgbClr val="9BBA58"/>
                    </a:solidFill>
                  </a:tcPr>
                </a:tc>
                <a:tc hMerge="1">
                  <a:txBody>
                    <a:bodyPr/>
                    <a:lstStyle/>
                    <a:p>
                      <a:endParaRPr/>
                    </a:p>
                  </a:txBody>
                  <a:tcPr marL="0" marR="0" marT="0" marB="0"/>
                </a:tc>
              </a:tr>
              <a:tr h="648017">
                <a:tc>
                  <a:txBody>
                    <a:bodyPr/>
                    <a:lstStyle/>
                    <a:p>
                      <a:pPr marL="154940" algn="ctr">
                        <a:lnSpc>
                          <a:spcPct val="100000"/>
                        </a:lnSpc>
                        <a:spcBef>
                          <a:spcPts val="254"/>
                        </a:spcBef>
                      </a:pPr>
                      <a:r>
                        <a:rPr sz="1800" spc="-5">
                          <a:latin typeface="Calibri"/>
                          <a:cs typeface="Calibri"/>
                        </a:rPr>
                        <a:t>Caderno</a:t>
                      </a:r>
                      <a:r>
                        <a:rPr sz="1800" spc="-55">
                          <a:latin typeface="Calibri"/>
                          <a:cs typeface="Calibri"/>
                        </a:rPr>
                        <a:t> </a:t>
                      </a:r>
                      <a:r>
                        <a:rPr sz="1800" spc="-5">
                          <a:latin typeface="Calibri"/>
                          <a:cs typeface="Calibri"/>
                        </a:rPr>
                        <a:t>de</a:t>
                      </a:r>
                      <a:endParaRPr sz="1800">
                        <a:latin typeface="Calibri"/>
                        <a:cs typeface="Calibri"/>
                      </a:endParaRPr>
                    </a:p>
                    <a:p>
                      <a:pPr marL="154940" algn="ctr">
                        <a:lnSpc>
                          <a:spcPct val="100000"/>
                        </a:lnSpc>
                      </a:pPr>
                      <a:r>
                        <a:rPr sz="1800" spc="-10">
                          <a:latin typeface="Calibri"/>
                          <a:cs typeface="Calibri"/>
                        </a:rPr>
                        <a:t>apresentação</a:t>
                      </a:r>
                      <a:endParaRPr sz="1800">
                        <a:latin typeface="Calibri"/>
                        <a:cs typeface="Calibri"/>
                      </a:endParaRPr>
                    </a:p>
                  </a:txBody>
                  <a:tcPr marL="0" marR="0" marT="0" marB="0">
                    <a:lnL w="9525">
                      <a:solidFill>
                        <a:srgbClr val="97B853"/>
                      </a:solidFill>
                      <a:prstDash val="solid"/>
                    </a:lnL>
                    <a:lnB w="9525">
                      <a:solidFill>
                        <a:srgbClr val="97B853"/>
                      </a:solidFill>
                      <a:prstDash val="solid"/>
                    </a:lnB>
                  </a:tcPr>
                </a:tc>
                <a:tc>
                  <a:txBody>
                    <a:bodyPr/>
                    <a:lstStyle/>
                    <a:p>
                      <a:pPr marL="539115" indent="-287020">
                        <a:lnSpc>
                          <a:spcPct val="100000"/>
                        </a:lnSpc>
                        <a:spcBef>
                          <a:spcPts val="1335"/>
                        </a:spcBef>
                        <a:buFont typeface="Wingdings"/>
                        <a:buChar char=""/>
                        <a:tabLst>
                          <a:tab pos="539750" algn="l"/>
                        </a:tabLst>
                      </a:pPr>
                      <a:r>
                        <a:rPr sz="1800" spc="-10">
                          <a:solidFill>
                            <a:srgbClr val="00AF50"/>
                          </a:solidFill>
                          <a:latin typeface="Calibri"/>
                          <a:cs typeface="Calibri"/>
                        </a:rPr>
                        <a:t>Gestão escolar </a:t>
                      </a:r>
                      <a:r>
                        <a:rPr sz="1800" spc="-5">
                          <a:solidFill>
                            <a:srgbClr val="00AF50"/>
                          </a:solidFill>
                          <a:latin typeface="Calibri"/>
                          <a:cs typeface="Calibri"/>
                        </a:rPr>
                        <a:t>no Ciclo de</a:t>
                      </a:r>
                      <a:r>
                        <a:rPr sz="1800" spc="70">
                          <a:solidFill>
                            <a:srgbClr val="00AF50"/>
                          </a:solidFill>
                          <a:latin typeface="Calibri"/>
                          <a:cs typeface="Calibri"/>
                        </a:rPr>
                        <a:t> </a:t>
                      </a:r>
                      <a:r>
                        <a:rPr sz="1800" spc="-10">
                          <a:solidFill>
                            <a:srgbClr val="00AF50"/>
                          </a:solidFill>
                          <a:latin typeface="Calibri"/>
                          <a:cs typeface="Calibri"/>
                        </a:rPr>
                        <a:t>Alfabetização</a:t>
                      </a:r>
                      <a:endParaRPr sz="1800">
                        <a:latin typeface="Calibri"/>
                        <a:cs typeface="Calibri"/>
                      </a:endParaRPr>
                    </a:p>
                  </a:txBody>
                  <a:tcPr marL="0" marR="0" marT="0" marB="0">
                    <a:lnR w="9525">
                      <a:solidFill>
                        <a:srgbClr val="97B853"/>
                      </a:solidFill>
                      <a:prstDash val="solid"/>
                    </a:lnR>
                    <a:lnB w="9525">
                      <a:solidFill>
                        <a:srgbClr val="97B853"/>
                      </a:solidFill>
                      <a:prstDash val="solid"/>
                    </a:lnB>
                  </a:tcPr>
                </a:tc>
              </a:tr>
              <a:tr h="932306">
                <a:tc>
                  <a:txBody>
                    <a:bodyPr/>
                    <a:lstStyle/>
                    <a:p>
                      <a:pPr>
                        <a:lnSpc>
                          <a:spcPct val="100000"/>
                        </a:lnSpc>
                        <a:spcBef>
                          <a:spcPts val="25"/>
                        </a:spcBef>
                      </a:pPr>
                      <a:endParaRPr sz="2100">
                        <a:latin typeface="Times New Roman"/>
                        <a:cs typeface="Times New Roman"/>
                      </a:endParaRPr>
                    </a:p>
                    <a:p>
                      <a:pPr marL="153670" algn="ctr">
                        <a:lnSpc>
                          <a:spcPct val="100000"/>
                        </a:lnSpc>
                      </a:pPr>
                      <a:r>
                        <a:rPr sz="1800" spc="-10">
                          <a:latin typeface="Calibri"/>
                          <a:cs typeface="Calibri"/>
                        </a:rPr>
                        <a:t>Caderno</a:t>
                      </a:r>
                      <a:r>
                        <a:rPr sz="1800" spc="-30">
                          <a:latin typeface="Calibri"/>
                          <a:cs typeface="Calibri"/>
                        </a:rPr>
                        <a:t> </a:t>
                      </a:r>
                      <a:r>
                        <a:rPr sz="1800">
                          <a:latin typeface="Calibri"/>
                          <a:cs typeface="Calibri"/>
                        </a:rPr>
                        <a:t>1</a:t>
                      </a:r>
                    </a:p>
                  </a:txBody>
                  <a:tcPr marL="0" marR="0" marT="0" marB="0">
                    <a:lnL w="9525">
                      <a:solidFill>
                        <a:srgbClr val="97B853"/>
                      </a:solidFill>
                      <a:prstDash val="solid"/>
                    </a:lnL>
                    <a:lnT w="9525">
                      <a:solidFill>
                        <a:srgbClr val="97B853"/>
                      </a:solidFill>
                      <a:prstDash val="solid"/>
                    </a:lnT>
                    <a:lnB w="9525">
                      <a:solidFill>
                        <a:srgbClr val="97B853"/>
                      </a:solidFill>
                      <a:prstDash val="solid"/>
                    </a:lnB>
                  </a:tcPr>
                </a:tc>
                <a:tc>
                  <a:txBody>
                    <a:bodyPr/>
                    <a:lstStyle/>
                    <a:p>
                      <a:pPr marL="539115" marR="78740" indent="-287020" algn="just">
                        <a:lnSpc>
                          <a:spcPct val="100000"/>
                        </a:lnSpc>
                        <a:spcBef>
                          <a:spcPts val="275"/>
                        </a:spcBef>
                        <a:buFont typeface="Wingdings"/>
                        <a:buChar char=""/>
                        <a:tabLst>
                          <a:tab pos="539750" algn="l"/>
                        </a:tabLst>
                      </a:pPr>
                      <a:r>
                        <a:rPr sz="1800" spc="-5">
                          <a:solidFill>
                            <a:srgbClr val="00AF50"/>
                          </a:solidFill>
                          <a:latin typeface="Calibri"/>
                          <a:cs typeface="Calibri"/>
                        </a:rPr>
                        <a:t>Currículo na </a:t>
                      </a:r>
                      <a:r>
                        <a:rPr sz="1800" spc="-10">
                          <a:solidFill>
                            <a:srgbClr val="00AF50"/>
                          </a:solidFill>
                          <a:latin typeface="Calibri"/>
                          <a:cs typeface="Calibri"/>
                        </a:rPr>
                        <a:t>perspectiva </a:t>
                      </a:r>
                      <a:r>
                        <a:rPr sz="1800" spc="-5">
                          <a:solidFill>
                            <a:srgbClr val="00AF50"/>
                          </a:solidFill>
                          <a:latin typeface="Calibri"/>
                          <a:cs typeface="Calibri"/>
                        </a:rPr>
                        <a:t>da inclusão </a:t>
                      </a:r>
                      <a:r>
                        <a:rPr sz="1800">
                          <a:solidFill>
                            <a:srgbClr val="00AF50"/>
                          </a:solidFill>
                          <a:latin typeface="Calibri"/>
                          <a:cs typeface="Calibri"/>
                        </a:rPr>
                        <a:t>e </a:t>
                      </a:r>
                      <a:r>
                        <a:rPr sz="1800" spc="-5">
                          <a:solidFill>
                            <a:srgbClr val="00AF50"/>
                          </a:solidFill>
                          <a:latin typeface="Calibri"/>
                          <a:cs typeface="Calibri"/>
                        </a:rPr>
                        <a:t>da diversidade: as  </a:t>
                      </a:r>
                      <a:r>
                        <a:rPr sz="1800" spc="-10">
                          <a:solidFill>
                            <a:srgbClr val="00AF50"/>
                          </a:solidFill>
                          <a:latin typeface="Calibri"/>
                          <a:cs typeface="Calibri"/>
                        </a:rPr>
                        <a:t>Diretrizes Curriculares </a:t>
                      </a:r>
                      <a:r>
                        <a:rPr sz="1800" spc="-5">
                          <a:solidFill>
                            <a:srgbClr val="00AF50"/>
                          </a:solidFill>
                          <a:latin typeface="Calibri"/>
                          <a:cs typeface="Calibri"/>
                        </a:rPr>
                        <a:t>Nacionais da educação Básica </a:t>
                      </a:r>
                      <a:r>
                        <a:rPr sz="1800">
                          <a:solidFill>
                            <a:srgbClr val="00AF50"/>
                          </a:solidFill>
                          <a:latin typeface="Calibri"/>
                          <a:cs typeface="Calibri"/>
                        </a:rPr>
                        <a:t>e o </a:t>
                      </a:r>
                      <a:r>
                        <a:rPr sz="1800" spc="-5">
                          <a:solidFill>
                            <a:srgbClr val="00AF50"/>
                          </a:solidFill>
                          <a:latin typeface="Calibri"/>
                          <a:cs typeface="Calibri"/>
                        </a:rPr>
                        <a:t>Ciclo  de</a:t>
                      </a:r>
                      <a:r>
                        <a:rPr sz="1800" spc="-65">
                          <a:solidFill>
                            <a:srgbClr val="00AF50"/>
                          </a:solidFill>
                          <a:latin typeface="Calibri"/>
                          <a:cs typeface="Calibri"/>
                        </a:rPr>
                        <a:t> </a:t>
                      </a:r>
                      <a:r>
                        <a:rPr sz="1800" spc="-10">
                          <a:solidFill>
                            <a:srgbClr val="00AF50"/>
                          </a:solidFill>
                          <a:latin typeface="Calibri"/>
                          <a:cs typeface="Calibri"/>
                        </a:rPr>
                        <a:t>Alfabetização</a:t>
                      </a:r>
                      <a:endParaRPr sz="1800">
                        <a:latin typeface="Calibri"/>
                        <a:cs typeface="Calibri"/>
                      </a:endParaRPr>
                    </a:p>
                  </a:txBody>
                  <a:tcPr marL="0" marR="0" marT="0" marB="0">
                    <a:lnR w="9525">
                      <a:solidFill>
                        <a:srgbClr val="97B853"/>
                      </a:solidFill>
                      <a:prstDash val="solid"/>
                    </a:lnR>
                    <a:lnT w="9525">
                      <a:solidFill>
                        <a:srgbClr val="97B853"/>
                      </a:solidFill>
                      <a:prstDash val="solid"/>
                    </a:lnT>
                    <a:lnB w="9525">
                      <a:solidFill>
                        <a:srgbClr val="97B853"/>
                      </a:solidFill>
                      <a:prstDash val="solid"/>
                    </a:lnB>
                  </a:tcPr>
                </a:tc>
              </a:tr>
              <a:tr h="378206">
                <a:tc>
                  <a:txBody>
                    <a:bodyPr/>
                    <a:lstStyle/>
                    <a:p>
                      <a:pPr marL="154305" algn="ctr">
                        <a:lnSpc>
                          <a:spcPct val="100000"/>
                        </a:lnSpc>
                        <a:spcBef>
                          <a:spcPts val="259"/>
                        </a:spcBef>
                      </a:pPr>
                      <a:r>
                        <a:rPr sz="1800" spc="-5">
                          <a:latin typeface="Calibri"/>
                          <a:cs typeface="Calibri"/>
                        </a:rPr>
                        <a:t>Caderno</a:t>
                      </a:r>
                      <a:r>
                        <a:rPr sz="1800" spc="-55">
                          <a:latin typeface="Calibri"/>
                          <a:cs typeface="Calibri"/>
                        </a:rPr>
                        <a:t> </a:t>
                      </a:r>
                      <a:r>
                        <a:rPr sz="1800">
                          <a:latin typeface="Calibri"/>
                          <a:cs typeface="Calibri"/>
                        </a:rPr>
                        <a:t>2</a:t>
                      </a:r>
                    </a:p>
                  </a:txBody>
                  <a:tcPr marL="0" marR="0" marT="0" marB="0">
                    <a:lnL w="9525">
                      <a:solidFill>
                        <a:srgbClr val="97B853"/>
                      </a:solidFill>
                      <a:prstDash val="solid"/>
                    </a:lnL>
                    <a:lnT w="9525">
                      <a:solidFill>
                        <a:srgbClr val="97B853"/>
                      </a:solidFill>
                      <a:prstDash val="solid"/>
                    </a:lnT>
                    <a:lnB w="9525">
                      <a:solidFill>
                        <a:srgbClr val="97B853"/>
                      </a:solidFill>
                      <a:prstDash val="solid"/>
                    </a:lnB>
                  </a:tcPr>
                </a:tc>
                <a:tc>
                  <a:txBody>
                    <a:bodyPr/>
                    <a:lstStyle/>
                    <a:p>
                      <a:pPr marL="537845" indent="-285750">
                        <a:lnSpc>
                          <a:spcPct val="100000"/>
                        </a:lnSpc>
                        <a:spcBef>
                          <a:spcPts val="259"/>
                        </a:spcBef>
                        <a:buFont typeface="Wingdings" panose="05000000000000000000" pitchFamily="2" charset="2"/>
                        <a:buChar char="ü"/>
                      </a:pPr>
                      <a:r>
                        <a:rPr sz="1800">
                          <a:solidFill>
                            <a:srgbClr val="00B050"/>
                          </a:solidFill>
                          <a:latin typeface="Calibri"/>
                          <a:cs typeface="Calibri"/>
                        </a:rPr>
                        <a:t>A </a:t>
                      </a:r>
                      <a:r>
                        <a:rPr sz="1800" spc="-10">
                          <a:solidFill>
                            <a:srgbClr val="00B050"/>
                          </a:solidFill>
                          <a:latin typeface="Calibri"/>
                          <a:cs typeface="Calibri"/>
                        </a:rPr>
                        <a:t>criança </a:t>
                      </a:r>
                      <a:r>
                        <a:rPr sz="1800" spc="-5">
                          <a:solidFill>
                            <a:srgbClr val="00B050"/>
                          </a:solidFill>
                          <a:latin typeface="Calibri"/>
                          <a:cs typeface="Calibri"/>
                        </a:rPr>
                        <a:t>no </a:t>
                      </a:r>
                      <a:r>
                        <a:rPr sz="1800">
                          <a:solidFill>
                            <a:srgbClr val="00B050"/>
                          </a:solidFill>
                          <a:latin typeface="Calibri"/>
                          <a:cs typeface="Calibri"/>
                        </a:rPr>
                        <a:t>Ciclo </a:t>
                      </a:r>
                      <a:r>
                        <a:rPr sz="1800" spc="-5">
                          <a:solidFill>
                            <a:srgbClr val="00B050"/>
                          </a:solidFill>
                          <a:latin typeface="Calibri"/>
                          <a:cs typeface="Calibri"/>
                        </a:rPr>
                        <a:t>de</a:t>
                      </a:r>
                      <a:r>
                        <a:rPr sz="1800" spc="25">
                          <a:solidFill>
                            <a:srgbClr val="00B050"/>
                          </a:solidFill>
                          <a:latin typeface="Calibri"/>
                          <a:cs typeface="Calibri"/>
                        </a:rPr>
                        <a:t> </a:t>
                      </a:r>
                      <a:r>
                        <a:rPr sz="1800" spc="-10">
                          <a:solidFill>
                            <a:srgbClr val="00B050"/>
                          </a:solidFill>
                          <a:latin typeface="Calibri"/>
                          <a:cs typeface="Calibri"/>
                        </a:rPr>
                        <a:t>Alfabetização</a:t>
                      </a:r>
                      <a:endParaRPr sz="1800">
                        <a:solidFill>
                          <a:srgbClr val="00B050"/>
                        </a:solidFill>
                        <a:latin typeface="Calibri"/>
                        <a:cs typeface="Calibri"/>
                      </a:endParaRPr>
                    </a:p>
                  </a:txBody>
                  <a:tcPr marL="0" marR="0" marT="0" marB="0">
                    <a:lnR w="9525">
                      <a:solidFill>
                        <a:srgbClr val="97B853"/>
                      </a:solidFill>
                      <a:prstDash val="solid"/>
                    </a:lnR>
                    <a:lnT w="9525">
                      <a:solidFill>
                        <a:srgbClr val="97B853"/>
                      </a:solidFill>
                      <a:prstDash val="solid"/>
                    </a:lnT>
                    <a:lnB w="9525">
                      <a:solidFill>
                        <a:srgbClr val="97B853"/>
                      </a:solidFill>
                      <a:prstDash val="solid"/>
                    </a:lnB>
                  </a:tcPr>
                </a:tc>
              </a:tr>
              <a:tr h="378078">
                <a:tc>
                  <a:txBody>
                    <a:bodyPr/>
                    <a:lstStyle/>
                    <a:p>
                      <a:pPr marL="154305" algn="ctr">
                        <a:lnSpc>
                          <a:spcPct val="100000"/>
                        </a:lnSpc>
                        <a:spcBef>
                          <a:spcPts val="260"/>
                        </a:spcBef>
                      </a:pPr>
                      <a:r>
                        <a:rPr sz="1800" spc="-5">
                          <a:latin typeface="Calibri"/>
                          <a:cs typeface="Calibri"/>
                        </a:rPr>
                        <a:t>Caderno</a:t>
                      </a:r>
                      <a:r>
                        <a:rPr sz="1800" spc="-55">
                          <a:latin typeface="Calibri"/>
                          <a:cs typeface="Calibri"/>
                        </a:rPr>
                        <a:t> </a:t>
                      </a:r>
                      <a:r>
                        <a:rPr sz="1800">
                          <a:latin typeface="Calibri"/>
                          <a:cs typeface="Calibri"/>
                        </a:rPr>
                        <a:t>3</a:t>
                      </a:r>
                    </a:p>
                  </a:txBody>
                  <a:tcPr marL="0" marR="0" marT="0" marB="0">
                    <a:lnL w="9525">
                      <a:solidFill>
                        <a:srgbClr val="97B853"/>
                      </a:solidFill>
                      <a:prstDash val="solid"/>
                    </a:lnL>
                    <a:lnT w="9525">
                      <a:solidFill>
                        <a:srgbClr val="97B853"/>
                      </a:solidFill>
                      <a:prstDash val="solid"/>
                    </a:lnT>
                    <a:lnB w="9525">
                      <a:solidFill>
                        <a:srgbClr val="97B853"/>
                      </a:solidFill>
                      <a:prstDash val="solid"/>
                    </a:lnB>
                  </a:tcPr>
                </a:tc>
                <a:tc>
                  <a:txBody>
                    <a:bodyPr/>
                    <a:lstStyle/>
                    <a:p>
                      <a:pPr marL="537845" indent="-285750">
                        <a:lnSpc>
                          <a:spcPct val="100000"/>
                        </a:lnSpc>
                        <a:spcBef>
                          <a:spcPts val="260"/>
                        </a:spcBef>
                        <a:buFont typeface="Wingdings" panose="05000000000000000000" pitchFamily="2" charset="2"/>
                        <a:buChar char="ü"/>
                      </a:pPr>
                      <a:r>
                        <a:rPr sz="1800" spc="-10">
                          <a:solidFill>
                            <a:srgbClr val="00B050"/>
                          </a:solidFill>
                          <a:latin typeface="Calibri"/>
                          <a:cs typeface="Calibri"/>
                        </a:rPr>
                        <a:t>Interdisciplinaridade  </a:t>
                      </a:r>
                      <a:r>
                        <a:rPr sz="1800" spc="-5">
                          <a:solidFill>
                            <a:srgbClr val="00B050"/>
                          </a:solidFill>
                          <a:latin typeface="Calibri"/>
                          <a:cs typeface="Calibri"/>
                        </a:rPr>
                        <a:t>no </a:t>
                      </a:r>
                      <a:r>
                        <a:rPr sz="1800">
                          <a:solidFill>
                            <a:srgbClr val="00B050"/>
                          </a:solidFill>
                          <a:latin typeface="Calibri"/>
                          <a:cs typeface="Calibri"/>
                        </a:rPr>
                        <a:t>Ciclo </a:t>
                      </a:r>
                      <a:r>
                        <a:rPr sz="1800" spc="-5">
                          <a:solidFill>
                            <a:srgbClr val="00B050"/>
                          </a:solidFill>
                          <a:latin typeface="Calibri"/>
                          <a:cs typeface="Calibri"/>
                        </a:rPr>
                        <a:t>de</a:t>
                      </a:r>
                      <a:r>
                        <a:rPr sz="1800" spc="90">
                          <a:solidFill>
                            <a:srgbClr val="00B050"/>
                          </a:solidFill>
                          <a:latin typeface="Calibri"/>
                          <a:cs typeface="Calibri"/>
                        </a:rPr>
                        <a:t> </a:t>
                      </a:r>
                      <a:r>
                        <a:rPr sz="1800" spc="-10">
                          <a:solidFill>
                            <a:srgbClr val="00B050"/>
                          </a:solidFill>
                          <a:latin typeface="Calibri"/>
                          <a:cs typeface="Calibri"/>
                        </a:rPr>
                        <a:t>Alfabetização</a:t>
                      </a:r>
                      <a:endParaRPr sz="1800">
                        <a:solidFill>
                          <a:srgbClr val="00B050"/>
                        </a:solidFill>
                        <a:latin typeface="Calibri"/>
                        <a:cs typeface="Calibri"/>
                      </a:endParaRPr>
                    </a:p>
                  </a:txBody>
                  <a:tcPr marL="0" marR="0" marT="0" marB="0">
                    <a:lnR w="9525">
                      <a:solidFill>
                        <a:srgbClr val="97B853"/>
                      </a:solidFill>
                      <a:prstDash val="solid"/>
                    </a:lnR>
                    <a:lnT w="9525">
                      <a:solidFill>
                        <a:srgbClr val="97B853"/>
                      </a:solidFill>
                      <a:prstDash val="solid"/>
                    </a:lnT>
                    <a:lnB w="9525">
                      <a:solidFill>
                        <a:srgbClr val="97B853"/>
                      </a:solidFill>
                      <a:prstDash val="solid"/>
                    </a:lnB>
                  </a:tcPr>
                </a:tc>
              </a:tr>
              <a:tr h="652780">
                <a:tc>
                  <a:txBody>
                    <a:bodyPr/>
                    <a:lstStyle/>
                    <a:p>
                      <a:pPr marL="154305" algn="ctr">
                        <a:lnSpc>
                          <a:spcPct val="100000"/>
                        </a:lnSpc>
                        <a:spcBef>
                          <a:spcPts val="1345"/>
                        </a:spcBef>
                      </a:pPr>
                      <a:r>
                        <a:rPr sz="1800" spc="-5">
                          <a:latin typeface="Calibri"/>
                          <a:cs typeface="Calibri"/>
                        </a:rPr>
                        <a:t>Caderno</a:t>
                      </a:r>
                      <a:r>
                        <a:rPr sz="1800" spc="-55">
                          <a:latin typeface="Calibri"/>
                          <a:cs typeface="Calibri"/>
                        </a:rPr>
                        <a:t> </a:t>
                      </a:r>
                      <a:r>
                        <a:rPr sz="1800">
                          <a:latin typeface="Calibri"/>
                          <a:cs typeface="Calibri"/>
                        </a:rPr>
                        <a:t>4</a:t>
                      </a:r>
                    </a:p>
                  </a:txBody>
                  <a:tcPr marL="0" marR="0" marT="0" marB="0">
                    <a:lnL w="9525">
                      <a:solidFill>
                        <a:srgbClr val="97B853"/>
                      </a:solidFill>
                      <a:prstDash val="solid"/>
                    </a:lnL>
                    <a:lnT w="9525">
                      <a:solidFill>
                        <a:srgbClr val="97B853"/>
                      </a:solidFill>
                      <a:prstDash val="solid"/>
                    </a:lnT>
                    <a:lnB w="9525">
                      <a:solidFill>
                        <a:srgbClr val="97B853"/>
                      </a:solidFill>
                      <a:prstDash val="solid"/>
                    </a:lnB>
                  </a:tcPr>
                </a:tc>
                <a:tc>
                  <a:txBody>
                    <a:bodyPr/>
                    <a:lstStyle/>
                    <a:p>
                      <a:pPr marL="537845" indent="-285750">
                        <a:lnSpc>
                          <a:spcPct val="100000"/>
                        </a:lnSpc>
                        <a:spcBef>
                          <a:spcPts val="265"/>
                        </a:spcBef>
                        <a:buFont typeface="Wingdings" panose="05000000000000000000" pitchFamily="2" charset="2"/>
                        <a:buChar char="ü"/>
                      </a:pPr>
                      <a:r>
                        <a:rPr sz="1800">
                          <a:solidFill>
                            <a:srgbClr val="00B050"/>
                          </a:solidFill>
                          <a:latin typeface="Calibri"/>
                          <a:cs typeface="Calibri"/>
                        </a:rPr>
                        <a:t>A  </a:t>
                      </a:r>
                      <a:r>
                        <a:rPr sz="1800" spc="-15">
                          <a:solidFill>
                            <a:srgbClr val="00B050"/>
                          </a:solidFill>
                          <a:latin typeface="Calibri"/>
                          <a:cs typeface="Calibri"/>
                        </a:rPr>
                        <a:t>organização  </a:t>
                      </a:r>
                      <a:r>
                        <a:rPr sz="1800" spc="5">
                          <a:solidFill>
                            <a:srgbClr val="00B050"/>
                          </a:solidFill>
                          <a:latin typeface="Calibri"/>
                          <a:cs typeface="Calibri"/>
                        </a:rPr>
                        <a:t>do  </a:t>
                      </a:r>
                      <a:r>
                        <a:rPr sz="1800" spc="-5">
                          <a:solidFill>
                            <a:srgbClr val="00B050"/>
                          </a:solidFill>
                          <a:latin typeface="Calibri"/>
                          <a:cs typeface="Calibri"/>
                        </a:rPr>
                        <a:t>trabalho  escolar  </a:t>
                      </a:r>
                      <a:r>
                        <a:rPr sz="1800">
                          <a:solidFill>
                            <a:srgbClr val="00B050"/>
                          </a:solidFill>
                          <a:latin typeface="Calibri"/>
                          <a:cs typeface="Calibri"/>
                        </a:rPr>
                        <a:t>e  </a:t>
                      </a:r>
                      <a:r>
                        <a:rPr sz="1800" spc="-10">
                          <a:solidFill>
                            <a:srgbClr val="00B050"/>
                          </a:solidFill>
                          <a:latin typeface="Calibri"/>
                          <a:cs typeface="Calibri"/>
                        </a:rPr>
                        <a:t>os  recursos  didáticos </a:t>
                      </a:r>
                      <a:r>
                        <a:rPr sz="1800" spc="335">
                          <a:solidFill>
                            <a:srgbClr val="00B050"/>
                          </a:solidFill>
                          <a:latin typeface="Calibri"/>
                          <a:cs typeface="Calibri"/>
                        </a:rPr>
                        <a:t> </a:t>
                      </a:r>
                      <a:r>
                        <a:rPr sz="1800" spc="10">
                          <a:solidFill>
                            <a:srgbClr val="00B050"/>
                          </a:solidFill>
                          <a:latin typeface="Calibri"/>
                          <a:cs typeface="Calibri"/>
                        </a:rPr>
                        <a:t>na</a:t>
                      </a:r>
                      <a:endParaRPr sz="1800">
                        <a:solidFill>
                          <a:srgbClr val="00B050"/>
                        </a:solidFill>
                        <a:latin typeface="Calibri"/>
                        <a:cs typeface="Calibri"/>
                      </a:endParaRPr>
                    </a:p>
                    <a:p>
                      <a:pPr marL="537845" indent="-285750">
                        <a:lnSpc>
                          <a:spcPct val="100000"/>
                        </a:lnSpc>
                        <a:buFont typeface="Wingdings" panose="05000000000000000000" pitchFamily="2" charset="2"/>
                        <a:buChar char="ü"/>
                      </a:pPr>
                      <a:r>
                        <a:rPr sz="1800" spc="-10">
                          <a:solidFill>
                            <a:srgbClr val="00B050"/>
                          </a:solidFill>
                          <a:latin typeface="Calibri"/>
                          <a:cs typeface="Calibri"/>
                        </a:rPr>
                        <a:t>Alfabetização</a:t>
                      </a:r>
                      <a:endParaRPr sz="1800">
                        <a:solidFill>
                          <a:srgbClr val="00B050"/>
                        </a:solidFill>
                        <a:latin typeface="Calibri"/>
                        <a:cs typeface="Calibri"/>
                      </a:endParaRPr>
                    </a:p>
                  </a:txBody>
                  <a:tcPr marL="0" marR="0" marT="0" marB="0">
                    <a:lnR w="9525">
                      <a:solidFill>
                        <a:srgbClr val="97B853"/>
                      </a:solidFill>
                      <a:prstDash val="solid"/>
                    </a:lnR>
                    <a:lnT w="9525">
                      <a:solidFill>
                        <a:srgbClr val="97B853"/>
                      </a:solidFill>
                      <a:prstDash val="solid"/>
                    </a:lnT>
                    <a:lnB w="9525">
                      <a:solidFill>
                        <a:srgbClr val="97B853"/>
                      </a:solidFill>
                      <a:prstDash val="solid"/>
                    </a:lnB>
                  </a:tcPr>
                </a:tc>
              </a:tr>
              <a:tr h="378079">
                <a:tc>
                  <a:txBody>
                    <a:bodyPr/>
                    <a:lstStyle/>
                    <a:p>
                      <a:pPr marL="154305" algn="ctr">
                        <a:lnSpc>
                          <a:spcPct val="100000"/>
                        </a:lnSpc>
                        <a:spcBef>
                          <a:spcPts val="265"/>
                        </a:spcBef>
                      </a:pPr>
                      <a:r>
                        <a:rPr sz="1800" spc="-5">
                          <a:latin typeface="Calibri"/>
                          <a:cs typeface="Calibri"/>
                        </a:rPr>
                        <a:t>Caderno</a:t>
                      </a:r>
                      <a:r>
                        <a:rPr sz="1800" spc="-55">
                          <a:latin typeface="Calibri"/>
                          <a:cs typeface="Calibri"/>
                        </a:rPr>
                        <a:t> </a:t>
                      </a:r>
                      <a:r>
                        <a:rPr sz="1800">
                          <a:latin typeface="Calibri"/>
                          <a:cs typeface="Calibri"/>
                        </a:rPr>
                        <a:t>5</a:t>
                      </a:r>
                    </a:p>
                  </a:txBody>
                  <a:tcPr marL="0" marR="0" marT="0" marB="0">
                    <a:lnL w="9525">
                      <a:solidFill>
                        <a:srgbClr val="97B853"/>
                      </a:solidFill>
                      <a:prstDash val="solid"/>
                    </a:lnL>
                    <a:lnT w="9525">
                      <a:solidFill>
                        <a:srgbClr val="97B853"/>
                      </a:solidFill>
                      <a:prstDash val="solid"/>
                    </a:lnT>
                    <a:lnB w="9525">
                      <a:solidFill>
                        <a:srgbClr val="97B853"/>
                      </a:solidFill>
                      <a:prstDash val="solid"/>
                    </a:lnB>
                  </a:tcPr>
                </a:tc>
                <a:tc>
                  <a:txBody>
                    <a:bodyPr/>
                    <a:lstStyle/>
                    <a:p>
                      <a:pPr marL="537845" indent="-285750">
                        <a:lnSpc>
                          <a:spcPct val="100000"/>
                        </a:lnSpc>
                        <a:spcBef>
                          <a:spcPts val="265"/>
                        </a:spcBef>
                        <a:buFont typeface="Wingdings" panose="05000000000000000000" pitchFamily="2" charset="2"/>
                        <a:buChar char="ü"/>
                      </a:pPr>
                      <a:r>
                        <a:rPr sz="1800">
                          <a:solidFill>
                            <a:srgbClr val="00B050"/>
                          </a:solidFill>
                          <a:latin typeface="Calibri"/>
                          <a:cs typeface="Calibri"/>
                        </a:rPr>
                        <a:t>A </a:t>
                      </a:r>
                      <a:r>
                        <a:rPr sz="1800" spc="-10">
                          <a:solidFill>
                            <a:srgbClr val="00B050"/>
                          </a:solidFill>
                          <a:latin typeface="Calibri"/>
                          <a:cs typeface="Calibri"/>
                        </a:rPr>
                        <a:t>oralidade, </a:t>
                      </a:r>
                      <a:r>
                        <a:rPr sz="1800">
                          <a:solidFill>
                            <a:srgbClr val="00B050"/>
                          </a:solidFill>
                          <a:latin typeface="Calibri"/>
                          <a:cs typeface="Calibri"/>
                        </a:rPr>
                        <a:t>a </a:t>
                      </a:r>
                      <a:r>
                        <a:rPr sz="1800" spc="-10">
                          <a:solidFill>
                            <a:srgbClr val="00B050"/>
                          </a:solidFill>
                          <a:latin typeface="Calibri"/>
                          <a:cs typeface="Calibri"/>
                        </a:rPr>
                        <a:t>leitura </a:t>
                      </a:r>
                      <a:r>
                        <a:rPr sz="1800">
                          <a:solidFill>
                            <a:srgbClr val="00B050"/>
                          </a:solidFill>
                          <a:latin typeface="Calibri"/>
                          <a:cs typeface="Calibri"/>
                        </a:rPr>
                        <a:t>e a </a:t>
                      </a:r>
                      <a:r>
                        <a:rPr sz="1800" spc="-5">
                          <a:solidFill>
                            <a:srgbClr val="00B050"/>
                          </a:solidFill>
                          <a:latin typeface="Calibri"/>
                          <a:cs typeface="Calibri"/>
                        </a:rPr>
                        <a:t>escrita no </a:t>
                      </a:r>
                      <a:r>
                        <a:rPr sz="1800">
                          <a:solidFill>
                            <a:srgbClr val="00B050"/>
                          </a:solidFill>
                          <a:latin typeface="Calibri"/>
                          <a:cs typeface="Calibri"/>
                        </a:rPr>
                        <a:t>Ciclo </a:t>
                      </a:r>
                      <a:r>
                        <a:rPr sz="1800" spc="-5">
                          <a:solidFill>
                            <a:srgbClr val="00B050"/>
                          </a:solidFill>
                          <a:latin typeface="Calibri"/>
                          <a:cs typeface="Calibri"/>
                        </a:rPr>
                        <a:t>de</a:t>
                      </a:r>
                      <a:r>
                        <a:rPr sz="1800" spc="85">
                          <a:solidFill>
                            <a:srgbClr val="00B050"/>
                          </a:solidFill>
                          <a:latin typeface="Calibri"/>
                          <a:cs typeface="Calibri"/>
                        </a:rPr>
                        <a:t> </a:t>
                      </a:r>
                      <a:r>
                        <a:rPr sz="1800" spc="-10">
                          <a:solidFill>
                            <a:srgbClr val="00B050"/>
                          </a:solidFill>
                          <a:latin typeface="Calibri"/>
                          <a:cs typeface="Calibri"/>
                        </a:rPr>
                        <a:t>Alfabetização</a:t>
                      </a:r>
                      <a:endParaRPr sz="1800">
                        <a:solidFill>
                          <a:srgbClr val="00B050"/>
                        </a:solidFill>
                        <a:latin typeface="Calibri"/>
                        <a:cs typeface="Calibri"/>
                      </a:endParaRPr>
                    </a:p>
                  </a:txBody>
                  <a:tcPr marL="0" marR="0" marT="0" marB="0">
                    <a:lnR w="9525">
                      <a:solidFill>
                        <a:srgbClr val="97B853"/>
                      </a:solidFill>
                      <a:prstDash val="solid"/>
                    </a:lnR>
                    <a:lnT w="9525">
                      <a:solidFill>
                        <a:srgbClr val="97B853"/>
                      </a:solidFill>
                      <a:prstDash val="solid"/>
                    </a:lnT>
                    <a:lnB w="9525">
                      <a:solidFill>
                        <a:srgbClr val="97B853"/>
                      </a:solidFill>
                      <a:prstDash val="solid"/>
                    </a:lnB>
                  </a:tcPr>
                </a:tc>
              </a:tr>
              <a:tr h="378206">
                <a:tc>
                  <a:txBody>
                    <a:bodyPr/>
                    <a:lstStyle/>
                    <a:p>
                      <a:pPr marL="154305" algn="ctr">
                        <a:lnSpc>
                          <a:spcPct val="100000"/>
                        </a:lnSpc>
                        <a:spcBef>
                          <a:spcPts val="265"/>
                        </a:spcBef>
                      </a:pPr>
                      <a:r>
                        <a:rPr sz="1800" spc="-5">
                          <a:latin typeface="Calibri"/>
                          <a:cs typeface="Calibri"/>
                        </a:rPr>
                        <a:t>Caderno</a:t>
                      </a:r>
                      <a:r>
                        <a:rPr sz="1800" spc="-55">
                          <a:latin typeface="Calibri"/>
                          <a:cs typeface="Calibri"/>
                        </a:rPr>
                        <a:t> </a:t>
                      </a:r>
                      <a:r>
                        <a:rPr sz="1800">
                          <a:latin typeface="Calibri"/>
                          <a:cs typeface="Calibri"/>
                        </a:rPr>
                        <a:t>6</a:t>
                      </a:r>
                    </a:p>
                  </a:txBody>
                  <a:tcPr marL="0" marR="0" marT="0" marB="0">
                    <a:lnL w="9525">
                      <a:solidFill>
                        <a:srgbClr val="97B853"/>
                      </a:solidFill>
                      <a:prstDash val="solid"/>
                    </a:lnL>
                    <a:lnT w="9525">
                      <a:solidFill>
                        <a:srgbClr val="97B853"/>
                      </a:solidFill>
                      <a:prstDash val="solid"/>
                    </a:lnT>
                    <a:lnB w="9525">
                      <a:solidFill>
                        <a:srgbClr val="97B853"/>
                      </a:solidFill>
                      <a:prstDash val="solid"/>
                    </a:lnB>
                  </a:tcPr>
                </a:tc>
                <a:tc>
                  <a:txBody>
                    <a:bodyPr/>
                    <a:lstStyle/>
                    <a:p>
                      <a:pPr marL="252095">
                        <a:lnSpc>
                          <a:spcPct val="100000"/>
                        </a:lnSpc>
                        <a:spcBef>
                          <a:spcPts val="265"/>
                        </a:spcBef>
                      </a:pPr>
                      <a:r>
                        <a:rPr sz="1800">
                          <a:solidFill>
                            <a:srgbClr val="0070C0"/>
                          </a:solidFill>
                          <a:latin typeface="Calibri"/>
                          <a:cs typeface="Calibri"/>
                        </a:rPr>
                        <a:t>A </a:t>
                      </a:r>
                      <a:r>
                        <a:rPr sz="1800" spc="-10">
                          <a:solidFill>
                            <a:srgbClr val="0070C0"/>
                          </a:solidFill>
                          <a:latin typeface="Calibri"/>
                          <a:cs typeface="Calibri"/>
                        </a:rPr>
                        <a:t>arte </a:t>
                      </a:r>
                      <a:r>
                        <a:rPr sz="1800" spc="-5">
                          <a:solidFill>
                            <a:srgbClr val="0070C0"/>
                          </a:solidFill>
                          <a:latin typeface="Calibri"/>
                          <a:cs typeface="Calibri"/>
                        </a:rPr>
                        <a:t>no </a:t>
                      </a:r>
                      <a:r>
                        <a:rPr sz="1800">
                          <a:solidFill>
                            <a:srgbClr val="0070C0"/>
                          </a:solidFill>
                          <a:latin typeface="Calibri"/>
                          <a:cs typeface="Calibri"/>
                        </a:rPr>
                        <a:t>Ciclo </a:t>
                      </a:r>
                      <a:r>
                        <a:rPr sz="1800" spc="-5">
                          <a:solidFill>
                            <a:srgbClr val="0070C0"/>
                          </a:solidFill>
                          <a:latin typeface="Calibri"/>
                          <a:cs typeface="Calibri"/>
                        </a:rPr>
                        <a:t>de</a:t>
                      </a:r>
                      <a:r>
                        <a:rPr sz="1800" spc="-15">
                          <a:solidFill>
                            <a:srgbClr val="0070C0"/>
                          </a:solidFill>
                          <a:latin typeface="Calibri"/>
                          <a:cs typeface="Calibri"/>
                        </a:rPr>
                        <a:t> </a:t>
                      </a:r>
                      <a:r>
                        <a:rPr sz="1800" spc="-10">
                          <a:solidFill>
                            <a:srgbClr val="0070C0"/>
                          </a:solidFill>
                          <a:latin typeface="Calibri"/>
                          <a:cs typeface="Calibri"/>
                        </a:rPr>
                        <a:t>Alfabetização</a:t>
                      </a:r>
                      <a:endParaRPr sz="1800">
                        <a:solidFill>
                          <a:srgbClr val="0070C0"/>
                        </a:solidFill>
                        <a:latin typeface="Calibri"/>
                        <a:cs typeface="Calibri"/>
                      </a:endParaRPr>
                    </a:p>
                  </a:txBody>
                  <a:tcPr marL="0" marR="0" marT="0" marB="0">
                    <a:lnR w="9525">
                      <a:solidFill>
                        <a:srgbClr val="97B853"/>
                      </a:solidFill>
                      <a:prstDash val="solid"/>
                    </a:lnR>
                    <a:lnT w="9525">
                      <a:solidFill>
                        <a:srgbClr val="97B853"/>
                      </a:solidFill>
                      <a:prstDash val="solid"/>
                    </a:lnT>
                    <a:lnB w="9525">
                      <a:solidFill>
                        <a:srgbClr val="97B853"/>
                      </a:solidFill>
                      <a:prstDash val="solid"/>
                    </a:lnB>
                  </a:tcPr>
                </a:tc>
              </a:tr>
              <a:tr h="378078">
                <a:tc>
                  <a:txBody>
                    <a:bodyPr/>
                    <a:lstStyle/>
                    <a:p>
                      <a:pPr marL="153670" algn="ctr">
                        <a:lnSpc>
                          <a:spcPct val="100000"/>
                        </a:lnSpc>
                        <a:spcBef>
                          <a:spcPts val="265"/>
                        </a:spcBef>
                      </a:pPr>
                      <a:r>
                        <a:rPr sz="1800" spc="-10">
                          <a:latin typeface="Calibri"/>
                          <a:cs typeface="Calibri"/>
                        </a:rPr>
                        <a:t>Caderno</a:t>
                      </a:r>
                      <a:r>
                        <a:rPr sz="1800" spc="-30">
                          <a:latin typeface="Calibri"/>
                          <a:cs typeface="Calibri"/>
                        </a:rPr>
                        <a:t> </a:t>
                      </a:r>
                      <a:r>
                        <a:rPr sz="1800">
                          <a:latin typeface="Calibri"/>
                          <a:cs typeface="Calibri"/>
                        </a:rPr>
                        <a:t>7</a:t>
                      </a:r>
                    </a:p>
                  </a:txBody>
                  <a:tcPr marL="0" marR="0" marT="0" marB="0">
                    <a:lnL w="9525">
                      <a:solidFill>
                        <a:srgbClr val="97B853"/>
                      </a:solidFill>
                      <a:prstDash val="solid"/>
                    </a:lnL>
                    <a:lnT w="9525">
                      <a:solidFill>
                        <a:srgbClr val="97B853"/>
                      </a:solidFill>
                      <a:prstDash val="solid"/>
                    </a:lnT>
                    <a:lnB w="9525">
                      <a:solidFill>
                        <a:srgbClr val="97B853"/>
                      </a:solidFill>
                      <a:prstDash val="solid"/>
                    </a:lnB>
                  </a:tcPr>
                </a:tc>
                <a:tc>
                  <a:txBody>
                    <a:bodyPr/>
                    <a:lstStyle/>
                    <a:p>
                      <a:pPr marL="252095">
                        <a:lnSpc>
                          <a:spcPct val="100000"/>
                        </a:lnSpc>
                        <a:spcBef>
                          <a:spcPts val="265"/>
                        </a:spcBef>
                      </a:pPr>
                      <a:r>
                        <a:rPr sz="1800" spc="-10">
                          <a:solidFill>
                            <a:srgbClr val="0070C0"/>
                          </a:solidFill>
                          <a:latin typeface="Calibri"/>
                          <a:cs typeface="Calibri"/>
                        </a:rPr>
                        <a:t>Alfabetização matemática </a:t>
                      </a:r>
                      <a:r>
                        <a:rPr sz="1800" spc="-5">
                          <a:solidFill>
                            <a:srgbClr val="0070C0"/>
                          </a:solidFill>
                          <a:latin typeface="Calibri"/>
                          <a:cs typeface="Calibri"/>
                        </a:rPr>
                        <a:t>na </a:t>
                      </a:r>
                      <a:r>
                        <a:rPr sz="1800" spc="-10">
                          <a:solidFill>
                            <a:srgbClr val="0070C0"/>
                          </a:solidFill>
                          <a:latin typeface="Calibri"/>
                          <a:cs typeface="Calibri"/>
                        </a:rPr>
                        <a:t>perspectiva </a:t>
                      </a:r>
                      <a:r>
                        <a:rPr sz="1800" spc="-5">
                          <a:solidFill>
                            <a:srgbClr val="0070C0"/>
                          </a:solidFill>
                          <a:latin typeface="Calibri"/>
                          <a:cs typeface="Calibri"/>
                        </a:rPr>
                        <a:t>do</a:t>
                      </a:r>
                      <a:r>
                        <a:rPr sz="1800" spc="75">
                          <a:solidFill>
                            <a:srgbClr val="0070C0"/>
                          </a:solidFill>
                          <a:latin typeface="Calibri"/>
                          <a:cs typeface="Calibri"/>
                        </a:rPr>
                        <a:t> </a:t>
                      </a:r>
                      <a:r>
                        <a:rPr sz="1800" spc="-10">
                          <a:solidFill>
                            <a:srgbClr val="0070C0"/>
                          </a:solidFill>
                          <a:latin typeface="Calibri"/>
                          <a:cs typeface="Calibri"/>
                        </a:rPr>
                        <a:t>letramento</a:t>
                      </a:r>
                      <a:endParaRPr sz="1800">
                        <a:solidFill>
                          <a:srgbClr val="0070C0"/>
                        </a:solidFill>
                        <a:latin typeface="Calibri"/>
                        <a:cs typeface="Calibri"/>
                      </a:endParaRPr>
                    </a:p>
                  </a:txBody>
                  <a:tcPr marL="0" marR="0" marT="0" marB="0">
                    <a:lnR w="9525">
                      <a:solidFill>
                        <a:srgbClr val="97B853"/>
                      </a:solidFill>
                      <a:prstDash val="solid"/>
                    </a:lnR>
                    <a:lnT w="9525">
                      <a:solidFill>
                        <a:srgbClr val="97B853"/>
                      </a:solidFill>
                      <a:prstDash val="solid"/>
                    </a:lnT>
                    <a:lnB w="9525">
                      <a:solidFill>
                        <a:srgbClr val="97B853"/>
                      </a:solidFill>
                      <a:prstDash val="solid"/>
                    </a:lnB>
                  </a:tcPr>
                </a:tc>
              </a:tr>
              <a:tr h="378180">
                <a:tc>
                  <a:txBody>
                    <a:bodyPr/>
                    <a:lstStyle/>
                    <a:p>
                      <a:pPr marL="154305" algn="ctr">
                        <a:lnSpc>
                          <a:spcPct val="100000"/>
                        </a:lnSpc>
                        <a:spcBef>
                          <a:spcPts val="265"/>
                        </a:spcBef>
                      </a:pPr>
                      <a:r>
                        <a:rPr sz="1800" spc="-5">
                          <a:latin typeface="Calibri"/>
                          <a:cs typeface="Calibri"/>
                        </a:rPr>
                        <a:t>Caderno</a:t>
                      </a:r>
                      <a:r>
                        <a:rPr sz="1800" spc="-55">
                          <a:latin typeface="Calibri"/>
                          <a:cs typeface="Calibri"/>
                        </a:rPr>
                        <a:t> </a:t>
                      </a:r>
                      <a:r>
                        <a:rPr sz="1800">
                          <a:latin typeface="Calibri"/>
                          <a:cs typeface="Calibri"/>
                        </a:rPr>
                        <a:t>8</a:t>
                      </a:r>
                    </a:p>
                  </a:txBody>
                  <a:tcPr marL="0" marR="0" marT="0" marB="0">
                    <a:lnL w="9525">
                      <a:solidFill>
                        <a:srgbClr val="97B853"/>
                      </a:solidFill>
                      <a:prstDash val="solid"/>
                    </a:lnL>
                    <a:lnT w="9525">
                      <a:solidFill>
                        <a:srgbClr val="97B853"/>
                      </a:solidFill>
                      <a:prstDash val="solid"/>
                    </a:lnT>
                    <a:lnB w="9525">
                      <a:solidFill>
                        <a:srgbClr val="97B853"/>
                      </a:solidFill>
                      <a:prstDash val="solid"/>
                    </a:lnB>
                  </a:tcPr>
                </a:tc>
                <a:tc>
                  <a:txBody>
                    <a:bodyPr/>
                    <a:lstStyle/>
                    <a:p>
                      <a:pPr marL="252095">
                        <a:lnSpc>
                          <a:spcPct val="100000"/>
                        </a:lnSpc>
                        <a:spcBef>
                          <a:spcPts val="265"/>
                        </a:spcBef>
                      </a:pPr>
                      <a:r>
                        <a:rPr sz="1800">
                          <a:latin typeface="Calibri"/>
                          <a:cs typeface="Calibri"/>
                        </a:rPr>
                        <a:t>Ciências </a:t>
                      </a:r>
                      <a:r>
                        <a:rPr sz="1800" spc="-5">
                          <a:latin typeface="Calibri"/>
                          <a:cs typeface="Calibri"/>
                        </a:rPr>
                        <a:t>da </a:t>
                      </a:r>
                      <a:r>
                        <a:rPr sz="1800" spc="-15">
                          <a:latin typeface="Calibri"/>
                          <a:cs typeface="Calibri"/>
                        </a:rPr>
                        <a:t>Natureza </a:t>
                      </a:r>
                      <a:r>
                        <a:rPr sz="1800" spc="-5">
                          <a:latin typeface="Calibri"/>
                          <a:cs typeface="Calibri"/>
                        </a:rPr>
                        <a:t>no </a:t>
                      </a:r>
                      <a:r>
                        <a:rPr sz="1800">
                          <a:latin typeface="Calibri"/>
                          <a:cs typeface="Calibri"/>
                        </a:rPr>
                        <a:t>Ciclo </a:t>
                      </a:r>
                      <a:r>
                        <a:rPr sz="1800" spc="-5">
                          <a:latin typeface="Calibri"/>
                          <a:cs typeface="Calibri"/>
                        </a:rPr>
                        <a:t>de</a:t>
                      </a:r>
                      <a:r>
                        <a:rPr sz="1800" spc="20">
                          <a:latin typeface="Calibri"/>
                          <a:cs typeface="Calibri"/>
                        </a:rPr>
                        <a:t> </a:t>
                      </a:r>
                      <a:r>
                        <a:rPr sz="1800" spc="-10">
                          <a:latin typeface="Calibri"/>
                          <a:cs typeface="Calibri"/>
                        </a:rPr>
                        <a:t>Alfabetização</a:t>
                      </a:r>
                      <a:endParaRPr sz="1800">
                        <a:latin typeface="Calibri"/>
                        <a:cs typeface="Calibri"/>
                      </a:endParaRPr>
                    </a:p>
                  </a:txBody>
                  <a:tcPr marL="0" marR="0" marT="0" marB="0">
                    <a:lnR w="9525">
                      <a:solidFill>
                        <a:srgbClr val="97B853"/>
                      </a:solidFill>
                      <a:prstDash val="solid"/>
                    </a:lnR>
                    <a:lnT w="9525">
                      <a:solidFill>
                        <a:srgbClr val="97B853"/>
                      </a:solidFill>
                      <a:prstDash val="solid"/>
                    </a:lnT>
                    <a:lnB w="9525">
                      <a:solidFill>
                        <a:srgbClr val="97B853"/>
                      </a:solidFill>
                      <a:prstDash val="solid"/>
                    </a:lnB>
                  </a:tcPr>
                </a:tc>
              </a:tr>
              <a:tr h="378142">
                <a:tc>
                  <a:txBody>
                    <a:bodyPr/>
                    <a:lstStyle/>
                    <a:p>
                      <a:pPr marL="153670" algn="ctr">
                        <a:lnSpc>
                          <a:spcPct val="100000"/>
                        </a:lnSpc>
                        <a:spcBef>
                          <a:spcPts val="270"/>
                        </a:spcBef>
                      </a:pPr>
                      <a:r>
                        <a:rPr sz="1800" spc="-10">
                          <a:latin typeface="Calibri"/>
                          <a:cs typeface="Calibri"/>
                        </a:rPr>
                        <a:t>Caderno</a:t>
                      </a:r>
                      <a:r>
                        <a:rPr sz="1800" spc="-30">
                          <a:latin typeface="Calibri"/>
                          <a:cs typeface="Calibri"/>
                        </a:rPr>
                        <a:t> </a:t>
                      </a:r>
                      <a:r>
                        <a:rPr sz="1800">
                          <a:latin typeface="Calibri"/>
                          <a:cs typeface="Calibri"/>
                        </a:rPr>
                        <a:t>9</a:t>
                      </a:r>
                    </a:p>
                  </a:txBody>
                  <a:tcPr marL="0" marR="0" marT="0" marB="0">
                    <a:lnL w="9525">
                      <a:solidFill>
                        <a:srgbClr val="97B853"/>
                      </a:solidFill>
                      <a:prstDash val="solid"/>
                    </a:lnL>
                    <a:lnT w="9525">
                      <a:solidFill>
                        <a:srgbClr val="97B853"/>
                      </a:solidFill>
                      <a:prstDash val="solid"/>
                    </a:lnT>
                    <a:lnB w="9525">
                      <a:solidFill>
                        <a:srgbClr val="97B853"/>
                      </a:solidFill>
                      <a:prstDash val="solid"/>
                    </a:lnB>
                  </a:tcPr>
                </a:tc>
                <a:tc>
                  <a:txBody>
                    <a:bodyPr/>
                    <a:lstStyle/>
                    <a:p>
                      <a:pPr marL="252095">
                        <a:lnSpc>
                          <a:spcPct val="100000"/>
                        </a:lnSpc>
                        <a:spcBef>
                          <a:spcPts val="270"/>
                        </a:spcBef>
                      </a:pPr>
                      <a:r>
                        <a:rPr sz="1800" spc="-5">
                          <a:latin typeface="Calibri"/>
                          <a:cs typeface="Calibri"/>
                        </a:rPr>
                        <a:t>Ciências Humanas no Ciclo de</a:t>
                      </a:r>
                      <a:r>
                        <a:rPr sz="1800" spc="80">
                          <a:latin typeface="Calibri"/>
                          <a:cs typeface="Calibri"/>
                        </a:rPr>
                        <a:t> </a:t>
                      </a:r>
                      <a:r>
                        <a:rPr sz="1800" spc="-10">
                          <a:latin typeface="Calibri"/>
                          <a:cs typeface="Calibri"/>
                        </a:rPr>
                        <a:t>Alfabetização</a:t>
                      </a:r>
                      <a:endParaRPr sz="1800">
                        <a:latin typeface="Calibri"/>
                        <a:cs typeface="Calibri"/>
                      </a:endParaRPr>
                    </a:p>
                  </a:txBody>
                  <a:tcPr marL="0" marR="0" marT="0" marB="0">
                    <a:lnR w="9525">
                      <a:solidFill>
                        <a:srgbClr val="97B853"/>
                      </a:solidFill>
                      <a:prstDash val="solid"/>
                    </a:lnR>
                    <a:lnT w="9525">
                      <a:solidFill>
                        <a:srgbClr val="97B853"/>
                      </a:solidFill>
                      <a:prstDash val="solid"/>
                    </a:lnT>
                    <a:lnB w="9525">
                      <a:solidFill>
                        <a:srgbClr val="97B853"/>
                      </a:solidFill>
                      <a:prstDash val="solid"/>
                    </a:lnB>
                  </a:tcPr>
                </a:tc>
              </a:tr>
              <a:tr h="378142">
                <a:tc>
                  <a:txBody>
                    <a:bodyPr/>
                    <a:lstStyle/>
                    <a:p>
                      <a:pPr marL="156210" algn="ctr">
                        <a:lnSpc>
                          <a:spcPct val="100000"/>
                        </a:lnSpc>
                        <a:spcBef>
                          <a:spcPts val="270"/>
                        </a:spcBef>
                      </a:pPr>
                      <a:r>
                        <a:rPr sz="1800" spc="-5">
                          <a:latin typeface="Calibri"/>
                          <a:cs typeface="Calibri"/>
                        </a:rPr>
                        <a:t>Caderno</a:t>
                      </a:r>
                      <a:r>
                        <a:rPr sz="1800" spc="-40">
                          <a:latin typeface="Calibri"/>
                          <a:cs typeface="Calibri"/>
                        </a:rPr>
                        <a:t> </a:t>
                      </a:r>
                      <a:r>
                        <a:rPr sz="1800">
                          <a:latin typeface="Calibri"/>
                          <a:cs typeface="Calibri"/>
                        </a:rPr>
                        <a:t>10</a:t>
                      </a:r>
                    </a:p>
                  </a:txBody>
                  <a:tcPr marL="0" marR="0" marT="0" marB="0">
                    <a:lnL w="9525">
                      <a:solidFill>
                        <a:srgbClr val="97B853"/>
                      </a:solidFill>
                      <a:prstDash val="solid"/>
                    </a:lnL>
                    <a:lnT w="9525">
                      <a:solidFill>
                        <a:srgbClr val="97B853"/>
                      </a:solidFill>
                      <a:prstDash val="solid"/>
                    </a:lnT>
                    <a:lnB w="9525">
                      <a:solidFill>
                        <a:srgbClr val="97B853"/>
                      </a:solidFill>
                      <a:prstDash val="solid"/>
                    </a:lnB>
                  </a:tcPr>
                </a:tc>
                <a:tc>
                  <a:txBody>
                    <a:bodyPr/>
                    <a:lstStyle/>
                    <a:p>
                      <a:pPr marL="252095">
                        <a:lnSpc>
                          <a:spcPct val="100000"/>
                        </a:lnSpc>
                        <a:spcBef>
                          <a:spcPts val="270"/>
                        </a:spcBef>
                      </a:pPr>
                      <a:r>
                        <a:rPr sz="1800" spc="-15">
                          <a:latin typeface="Calibri"/>
                          <a:cs typeface="Calibri"/>
                        </a:rPr>
                        <a:t>Integrando</a:t>
                      </a:r>
                      <a:r>
                        <a:rPr sz="1800" spc="-5">
                          <a:latin typeface="Calibri"/>
                          <a:cs typeface="Calibri"/>
                        </a:rPr>
                        <a:t> </a:t>
                      </a:r>
                      <a:r>
                        <a:rPr sz="1800" spc="-10">
                          <a:latin typeface="Calibri"/>
                          <a:cs typeface="Calibri"/>
                        </a:rPr>
                        <a:t>Saberes</a:t>
                      </a:r>
                      <a:endParaRPr sz="1800">
                        <a:latin typeface="Calibri"/>
                        <a:cs typeface="Calibri"/>
                      </a:endParaRPr>
                    </a:p>
                  </a:txBody>
                  <a:tcPr marL="0" marR="0" marT="0" marB="0">
                    <a:lnR w="9525">
                      <a:solidFill>
                        <a:srgbClr val="97B853"/>
                      </a:solidFill>
                      <a:prstDash val="solid"/>
                    </a:lnR>
                    <a:lnT w="9525">
                      <a:solidFill>
                        <a:srgbClr val="97B853"/>
                      </a:solidFill>
                      <a:prstDash val="solid"/>
                    </a:lnT>
                    <a:lnB w="9525">
                      <a:solidFill>
                        <a:srgbClr val="97B853"/>
                      </a:solidFill>
                      <a:prstDash val="soli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890" t="23331" r="39226" b="21220"/>
          <a:stretch/>
        </p:blipFill>
        <p:spPr bwMode="auto">
          <a:xfrm>
            <a:off x="457200" y="685800"/>
            <a:ext cx="8305800" cy="5889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1524000"/>
            <a:ext cx="8305800" cy="4919345"/>
          </a:xfrm>
          <a:custGeom>
            <a:avLst/>
            <a:gdLst/>
            <a:ahLst/>
            <a:cxnLst/>
            <a:rect l="l" t="t" r="r" b="b"/>
            <a:pathLst>
              <a:path w="8065134" h="4919345">
                <a:moveTo>
                  <a:pt x="0" y="4919218"/>
                </a:moveTo>
                <a:lnTo>
                  <a:pt x="8064881" y="4919218"/>
                </a:lnTo>
                <a:lnTo>
                  <a:pt x="8064881" y="0"/>
                </a:lnTo>
                <a:lnTo>
                  <a:pt x="0" y="0"/>
                </a:lnTo>
                <a:lnTo>
                  <a:pt x="0" y="4919218"/>
                </a:lnTo>
                <a:close/>
              </a:path>
            </a:pathLst>
          </a:custGeom>
          <a:ln w="28574">
            <a:solidFill>
              <a:srgbClr val="9BBA58"/>
            </a:solidFill>
          </a:ln>
        </p:spPr>
        <p:txBody>
          <a:bodyPr wrap="square" lIns="0" tIns="0" rIns="0" bIns="0" rtlCol="0"/>
          <a:lstStyle/>
          <a:p>
            <a:pPr algn="just"/>
            <a:endParaRPr dirty="0"/>
          </a:p>
        </p:txBody>
      </p:sp>
      <p:sp>
        <p:nvSpPr>
          <p:cNvPr id="4" name="object 4"/>
          <p:cNvSpPr/>
          <p:nvPr/>
        </p:nvSpPr>
        <p:spPr>
          <a:xfrm>
            <a:off x="2979420" y="632459"/>
            <a:ext cx="3489959" cy="1234439"/>
          </a:xfrm>
          <a:prstGeom prst="rect">
            <a:avLst/>
          </a:prstGeom>
          <a:blipFill>
            <a:blip r:embed="rId2" cstate="print"/>
            <a:stretch>
              <a:fillRect/>
            </a:stretch>
          </a:blipFill>
        </p:spPr>
        <p:txBody>
          <a:bodyPr wrap="square" lIns="0" tIns="0" rIns="0" bIns="0" rtlCol="0"/>
          <a:lstStyle/>
          <a:p>
            <a:endParaRPr dirty="0">
              <a:solidFill>
                <a:schemeClr val="accent6">
                  <a:lumMod val="75000"/>
                </a:schemeClr>
              </a:solidFill>
            </a:endParaRPr>
          </a:p>
        </p:txBody>
      </p:sp>
      <p:sp>
        <p:nvSpPr>
          <p:cNvPr id="5" name="object 5"/>
          <p:cNvSpPr/>
          <p:nvPr/>
        </p:nvSpPr>
        <p:spPr>
          <a:xfrm>
            <a:off x="5737859" y="632459"/>
            <a:ext cx="871219" cy="1234439"/>
          </a:xfrm>
          <a:prstGeom prst="rect">
            <a:avLst/>
          </a:prstGeom>
          <a:blipFill>
            <a:blip r:embed="rId3" cstate="print"/>
            <a:stretch>
              <a:fillRect/>
            </a:stretch>
          </a:blipFill>
        </p:spPr>
        <p:txBody>
          <a:bodyPr wrap="square" lIns="0" tIns="0" rIns="0" bIns="0" rtlCol="0"/>
          <a:lstStyle/>
          <a:p>
            <a:endParaRPr/>
          </a:p>
        </p:txBody>
      </p:sp>
      <p:sp>
        <p:nvSpPr>
          <p:cNvPr id="7" name="Retângulo 6"/>
          <p:cNvSpPr/>
          <p:nvPr/>
        </p:nvSpPr>
        <p:spPr>
          <a:xfrm>
            <a:off x="395540" y="1219200"/>
            <a:ext cx="8291260" cy="5262979"/>
          </a:xfrm>
          <a:prstGeom prst="rect">
            <a:avLst/>
          </a:prstGeom>
        </p:spPr>
        <p:txBody>
          <a:bodyPr wrap="square">
            <a:spAutoFit/>
          </a:bodyPr>
          <a:lstStyle/>
          <a:p>
            <a:pPr marL="285750" indent="-285750" algn="just">
              <a:buFont typeface="Wingdings" panose="05000000000000000000" pitchFamily="2" charset="2"/>
              <a:buChar char="Ø"/>
            </a:pPr>
            <a:endParaRPr lang="pt-BR" sz="2800" dirty="0"/>
          </a:p>
          <a:p>
            <a:pPr marL="285750" indent="-285750" algn="just">
              <a:buFont typeface="Wingdings" panose="05000000000000000000" pitchFamily="2" charset="2"/>
              <a:buChar char="Ø"/>
            </a:pPr>
            <a:r>
              <a:rPr lang="pt-BR" sz="2800" dirty="0"/>
              <a:t>Refletir sobre os principais pressupostos </a:t>
            </a:r>
            <a:r>
              <a:rPr lang="pt-BR" sz="2800" dirty="0" smtClean="0"/>
              <a:t>teórico-metodológicos </a:t>
            </a:r>
            <a:r>
              <a:rPr lang="pt-BR" sz="2800" dirty="0"/>
              <a:t>do Ensino de </a:t>
            </a:r>
            <a:r>
              <a:rPr lang="pt-BR" sz="2800" dirty="0" smtClean="0"/>
              <a:t> </a:t>
            </a:r>
            <a:r>
              <a:rPr lang="pt-BR" sz="2800" dirty="0"/>
              <a:t>Arte na contemporaneidade.</a:t>
            </a:r>
          </a:p>
          <a:p>
            <a:pPr marL="285750" indent="-285750" algn="just">
              <a:buFont typeface="Wingdings" panose="05000000000000000000" pitchFamily="2" charset="2"/>
              <a:buChar char="Ø"/>
            </a:pPr>
            <a:r>
              <a:rPr lang="pt-BR" sz="2800" dirty="0"/>
              <a:t>Compreender as especificidades do Ensino da Arte das diferentes </a:t>
            </a:r>
            <a:r>
              <a:rPr lang="pt-BR" sz="2800" dirty="0" smtClean="0"/>
              <a:t>linguagens artísticas </a:t>
            </a:r>
            <a:r>
              <a:rPr lang="pt-BR" sz="2800" dirty="0"/>
              <a:t>(Artes Visuais, Dança, Música e Teatro). </a:t>
            </a:r>
          </a:p>
          <a:p>
            <a:pPr marL="285750" indent="-285750" algn="just">
              <a:buFont typeface="Wingdings" panose="05000000000000000000" pitchFamily="2" charset="2"/>
              <a:buChar char="Ø"/>
            </a:pPr>
            <a:r>
              <a:rPr lang="pt-BR" sz="2800" dirty="0"/>
              <a:t>Refletir sobre os desafios e possibilidades do Ensino de Arte no ciclo de </a:t>
            </a:r>
            <a:r>
              <a:rPr lang="pt-BR" sz="2800" dirty="0" smtClean="0"/>
              <a:t> </a:t>
            </a:r>
            <a:r>
              <a:rPr lang="pt-BR" sz="2800" dirty="0"/>
              <a:t>alfabetização. </a:t>
            </a:r>
          </a:p>
          <a:p>
            <a:pPr marL="285750" indent="-285750" algn="just">
              <a:buFont typeface="Wingdings" panose="05000000000000000000" pitchFamily="2" charset="2"/>
              <a:buChar char="Ø"/>
            </a:pPr>
            <a:r>
              <a:rPr lang="pt-BR" sz="2800" dirty="0"/>
              <a:t>Compreender a importância do Ensino de Arte na formação de crianças e </a:t>
            </a:r>
            <a:r>
              <a:rPr lang="pt-BR" sz="2800" dirty="0" smtClean="0"/>
              <a:t> </a:t>
            </a:r>
            <a:r>
              <a:rPr lang="pt-BR" sz="2800" dirty="0"/>
              <a:t>professores do ciclo de alfabetização.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txBox="1">
            <a:spLocks/>
          </p:cNvSpPr>
          <p:nvPr/>
        </p:nvSpPr>
        <p:spPr>
          <a:xfrm>
            <a:off x="2667000" y="2286000"/>
            <a:ext cx="6226175" cy="3598862"/>
          </a:xfrm>
          <a:prstGeom prst="rect">
            <a:avLst/>
          </a:prstGeom>
        </p:spPr>
        <p:txBody>
          <a:bodyPr wrap="square" lIns="0" tIns="0" rIns="0" bIns="0" rtlCol="0">
            <a:normAutofit/>
          </a:bodyPr>
          <a:lstStyle/>
          <a:p>
            <a:pPr marL="0" marR="0" lvl="0" indent="0" algn="just"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t-BR" sz="2400" b="0" i="1" u="none" strike="noStrike" kern="0" cap="none" spc="0" normalizeH="0" baseline="0" noProof="0" dirty="0" smtClean="0">
                <a:ln>
                  <a:noFill/>
                </a:ln>
                <a:solidFill>
                  <a:schemeClr val="tx1"/>
                </a:solidFill>
                <a:effectLst/>
                <a:uLnTx/>
                <a:uFillTx/>
                <a:latin typeface="Calibri"/>
                <a:ea typeface="+mn-ea"/>
                <a:cs typeface="Calibri"/>
              </a:rPr>
              <a:t>   "A arte tem a finalidade de penetrar a vida, atingir a realidade, esboçar a verdade.”</a:t>
            </a:r>
          </a:p>
          <a:p>
            <a:pPr marL="0" marR="0" lvl="0" indent="0" algn="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t-BR" sz="2400" b="0" i="1" u="none" strike="noStrike" kern="0" cap="none" spc="0" normalizeH="0" baseline="0" noProof="0" dirty="0" smtClean="0">
                <a:ln>
                  <a:noFill/>
                </a:ln>
                <a:solidFill>
                  <a:schemeClr val="tx1"/>
                </a:solidFill>
                <a:effectLst/>
                <a:uLnTx/>
                <a:uFillTx/>
                <a:latin typeface="Calibri"/>
                <a:ea typeface="+mn-ea"/>
                <a:cs typeface="Calibri"/>
              </a:rPr>
              <a:t>João César das Neves</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pt-BR" sz="2400" b="0" i="1" u="none" strike="noStrike" kern="0" cap="none" spc="0" normalizeH="0" baseline="0" noProof="0" dirty="0" smtClean="0">
              <a:ln>
                <a:noFill/>
              </a:ln>
              <a:solidFill>
                <a:schemeClr val="tx1"/>
              </a:solidFill>
              <a:effectLst/>
              <a:uLnTx/>
              <a:uFillTx/>
              <a:latin typeface="Calibri"/>
              <a:ea typeface="+mn-ea"/>
              <a:cs typeface="Calibri"/>
            </a:endParaRPr>
          </a:p>
          <a:p>
            <a:pPr marL="0" marR="0" lvl="0" indent="0" algn="just"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t-BR" sz="2400" b="0" i="1" u="none" strike="noStrike" kern="0" cap="none" spc="0" normalizeH="0" baseline="0" noProof="0" dirty="0" smtClean="0">
                <a:ln>
                  <a:noFill/>
                </a:ln>
                <a:solidFill>
                  <a:schemeClr val="tx1"/>
                </a:solidFill>
                <a:effectLst/>
                <a:uLnTx/>
                <a:uFillTx/>
                <a:latin typeface="Calibri"/>
                <a:ea typeface="+mn-ea"/>
                <a:cs typeface="Calibri"/>
              </a:rPr>
              <a:t>   "Ter uma arte é viver em função de alguma coisa que excede o acontecer da vida. A arte exige corpo e alma, pensamento e emoção, liberdade e obsessão.“ </a:t>
            </a:r>
          </a:p>
          <a:p>
            <a:pPr marL="0" marR="0" lvl="0" indent="0" algn="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t-BR" sz="2400" b="0" i="1" u="none" strike="noStrike" kern="0" cap="none" spc="0" normalizeH="0" baseline="0" noProof="0" dirty="0" smtClean="0">
                <a:ln>
                  <a:noFill/>
                </a:ln>
                <a:solidFill>
                  <a:schemeClr val="tx1"/>
                </a:solidFill>
                <a:effectLst/>
                <a:uLnTx/>
                <a:uFillTx/>
                <a:latin typeface="Calibri"/>
                <a:ea typeface="+mn-ea"/>
                <a:cs typeface="Calibri"/>
              </a:rPr>
              <a:t>Inês Pedrosa</a:t>
            </a:r>
            <a:endParaRPr kumimoji="0" lang="pt-BR" sz="2400" b="0" i="0" u="none" strike="noStrike" kern="0" cap="none" spc="0" normalizeH="0" baseline="0" noProof="0" dirty="0">
              <a:ln>
                <a:noFill/>
              </a:ln>
              <a:solidFill>
                <a:schemeClr val="tx1"/>
              </a:solidFill>
              <a:effectLst/>
              <a:uLnTx/>
              <a:uFillTx/>
              <a:latin typeface="Calibri"/>
              <a:ea typeface="+mn-ea"/>
              <a:cs typeface="Calibri"/>
            </a:endParaRPr>
          </a:p>
        </p:txBody>
      </p:sp>
      <p:sp>
        <p:nvSpPr>
          <p:cNvPr id="5" name="Título 1"/>
          <p:cNvSpPr>
            <a:spLocks noGrp="1"/>
          </p:cNvSpPr>
          <p:nvPr>
            <p:ph type="title"/>
          </p:nvPr>
        </p:nvSpPr>
        <p:spPr>
          <a:xfrm>
            <a:off x="304800" y="762000"/>
            <a:ext cx="8569325" cy="954087"/>
          </a:xfrm>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2">
            <a:schemeClr val="accent1"/>
          </a:fillRef>
          <a:effectRef idx="1">
            <a:schemeClr val="accent1"/>
          </a:effectRef>
          <a:fontRef idx="minor">
            <a:schemeClr val="dk1"/>
          </a:fontRef>
        </p:style>
        <p:txBody>
          <a:bodyPr rtlCol="0">
            <a:normAutofit/>
          </a:bodyPr>
          <a:lstStyle/>
          <a:p>
            <a:pPr algn="ctr" eaLnBrk="1" fontAlgn="auto" hangingPunct="1">
              <a:spcAft>
                <a:spcPts val="0"/>
              </a:spcAft>
              <a:defRPr/>
            </a:pPr>
            <a:r>
              <a:rPr lang="pt-BR" sz="2800" b="1" dirty="0" smtClean="0"/>
              <a:t>DIREITOS DE APRENDIZAGEM: </a:t>
            </a:r>
            <a:br>
              <a:rPr lang="pt-BR" sz="2800" b="1" dirty="0" smtClean="0"/>
            </a:br>
            <a:r>
              <a:rPr lang="pt-BR" sz="2800" b="1" dirty="0" smtClean="0"/>
              <a:t>COMPONENTE CURRICULAR ARTE</a:t>
            </a:r>
            <a:endParaRPr lang="pt-BR" sz="2800" b="1" dirty="0">
              <a:solidFill>
                <a:schemeClr val="tx1"/>
              </a:solidFill>
            </a:endParaRPr>
          </a:p>
        </p:txBody>
      </p:sp>
      <p:pic>
        <p:nvPicPr>
          <p:cNvPr id="6" name="Picture 5" descr="bolinha_de_sabao">
            <a:hlinkClick r:id="rId2"/>
          </p:cNvPr>
          <p:cNvPicPr>
            <a:picLocks noChangeAspect="1" noChangeArrowheads="1"/>
          </p:cNvPicPr>
          <p:nvPr/>
        </p:nvPicPr>
        <p:blipFill>
          <a:blip r:embed="rId3" cstate="print"/>
          <a:srcRect/>
          <a:stretch>
            <a:fillRect/>
          </a:stretch>
        </p:blipFill>
        <p:spPr bwMode="auto">
          <a:xfrm>
            <a:off x="179512" y="2045054"/>
            <a:ext cx="2258888" cy="4148379"/>
          </a:xfrm>
          <a:prstGeom prst="rect">
            <a:avLst/>
          </a:prstGeom>
          <a:noFill/>
          <a:ln w="9525">
            <a:noFill/>
            <a:miter lim="800000"/>
            <a:headEnd/>
            <a:tailEnd/>
          </a:ln>
        </p:spPr>
      </p:pic>
      <p:sp>
        <p:nvSpPr>
          <p:cNvPr id="7" name="Rectangle 7"/>
          <p:cNvSpPr>
            <a:spLocks noChangeArrowheads="1"/>
          </p:cNvSpPr>
          <p:nvPr/>
        </p:nvSpPr>
        <p:spPr bwMode="auto">
          <a:xfrm>
            <a:off x="34925" y="6308725"/>
            <a:ext cx="3125788" cy="307975"/>
          </a:xfrm>
          <a:prstGeom prst="rect">
            <a:avLst/>
          </a:prstGeom>
          <a:noFill/>
          <a:ln w="9525">
            <a:noFill/>
            <a:miter lim="800000"/>
            <a:headEnd/>
            <a:tailEnd/>
          </a:ln>
        </p:spPr>
        <p:txBody>
          <a:bodyPr wrap="none" anchor="ctr">
            <a:spAutoFit/>
          </a:bodyPr>
          <a:lstStyle/>
          <a:p>
            <a:pPr eaLnBrk="1" hangingPunct="1"/>
            <a:r>
              <a:rPr lang="pt-BR" sz="1400">
                <a:latin typeface="Calibri" pitchFamily="34" charset="0"/>
              </a:rPr>
              <a:t>Cruz,  Ivan. Bolinha de Sabão. Escultura.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304800" y="1447800"/>
            <a:ext cx="5256212" cy="5101076"/>
          </a:xfrm>
          <a:prstGeom prst="rect">
            <a:avLst/>
          </a:prstGeom>
        </p:spPr>
        <p:txBody>
          <a:bodyPr wrap="square" lIns="0" tIns="0" rIns="0" bIns="0">
            <a:spAutoFit/>
          </a:bodyPr>
          <a:lstStyle/>
          <a:p>
            <a:pPr marL="0" marR="0" lvl="0" indent="0" algn="just" defTabSz="914400" eaLnBrk="1" fontAlgn="auto" latinLnBrk="0" hangingPunct="1">
              <a:lnSpc>
                <a:spcPct val="150000"/>
              </a:lnSpc>
              <a:spcBef>
                <a:spcPts val="0"/>
              </a:spcBef>
              <a:spcAft>
                <a:spcPts val="0"/>
              </a:spcAft>
              <a:buClrTx/>
              <a:buSzTx/>
              <a:buFont typeface="Wingdings" pitchFamily="2" charset="2"/>
              <a:buChar char="ü"/>
              <a:tabLst/>
              <a:defRPr/>
            </a:pPr>
            <a:r>
              <a:rPr kumimoji="0" lang="pt-BR" sz="2800" b="0" i="0" u="none" strike="noStrike" kern="0" cap="none" spc="0" normalizeH="0" baseline="0" noProof="0" dirty="0" smtClean="0">
                <a:ln>
                  <a:noFill/>
                </a:ln>
                <a:solidFill>
                  <a:schemeClr val="tx1"/>
                </a:solidFill>
                <a:effectLst/>
                <a:uLnTx/>
                <a:uFillTx/>
                <a:latin typeface="Calibri"/>
                <a:ea typeface="+mn-ea"/>
                <a:cs typeface="Calibri"/>
              </a:rPr>
              <a:t>Que atividades de artes têm sido desenvolvidas nas escolas?</a:t>
            </a:r>
          </a:p>
          <a:p>
            <a:pPr marL="0" marR="0" lvl="0" indent="0" algn="just" defTabSz="914400" eaLnBrk="1" fontAlgn="auto" latinLnBrk="0" hangingPunct="1">
              <a:lnSpc>
                <a:spcPct val="150000"/>
              </a:lnSpc>
              <a:spcBef>
                <a:spcPts val="0"/>
              </a:spcBef>
              <a:spcAft>
                <a:spcPts val="0"/>
              </a:spcAft>
              <a:buClrTx/>
              <a:buSzTx/>
              <a:buFont typeface="Wingdings" pitchFamily="2" charset="2"/>
              <a:buChar char="ü"/>
              <a:tabLst/>
              <a:defRPr/>
            </a:pPr>
            <a:r>
              <a:rPr kumimoji="0" lang="pt-BR" sz="2800" b="0" i="0" u="none" strike="noStrike" kern="0" cap="none" spc="0" normalizeH="0" baseline="0" noProof="0" dirty="0" smtClean="0">
                <a:ln>
                  <a:noFill/>
                </a:ln>
                <a:solidFill>
                  <a:schemeClr val="tx1"/>
                </a:solidFill>
                <a:effectLst/>
                <a:uLnTx/>
                <a:uFillTx/>
                <a:latin typeface="Calibri"/>
                <a:ea typeface="+mn-ea"/>
                <a:cs typeface="Calibri"/>
              </a:rPr>
              <a:t>Quem planeja e implementa essas atividades?</a:t>
            </a:r>
          </a:p>
          <a:p>
            <a:pPr marL="0" marR="0" lvl="0" indent="0" algn="just" defTabSz="914400" eaLnBrk="1" fontAlgn="auto" latinLnBrk="0" hangingPunct="1">
              <a:lnSpc>
                <a:spcPct val="150000"/>
              </a:lnSpc>
              <a:spcBef>
                <a:spcPts val="0"/>
              </a:spcBef>
              <a:spcAft>
                <a:spcPts val="0"/>
              </a:spcAft>
              <a:buClrTx/>
              <a:buSzTx/>
              <a:buFont typeface="Wingdings" pitchFamily="2" charset="2"/>
              <a:buChar char="ü"/>
              <a:tabLst/>
              <a:defRPr/>
            </a:pPr>
            <a:r>
              <a:rPr kumimoji="0" lang="pt-BR" sz="2800" b="0" i="0" u="none" strike="noStrike" kern="0" cap="none" spc="0" normalizeH="0" baseline="0" noProof="0" dirty="0" smtClean="0">
                <a:ln>
                  <a:noFill/>
                </a:ln>
                <a:solidFill>
                  <a:schemeClr val="tx1"/>
                </a:solidFill>
                <a:effectLst/>
                <a:uLnTx/>
                <a:uFillTx/>
                <a:latin typeface="Calibri"/>
                <a:ea typeface="+mn-ea"/>
                <a:cs typeface="Calibri"/>
              </a:rPr>
              <a:t>Com que finalidades?</a:t>
            </a:r>
          </a:p>
          <a:p>
            <a:pPr marL="0" marR="0" lvl="0" indent="0" algn="just" defTabSz="914400" eaLnBrk="1" fontAlgn="auto" latinLnBrk="0" hangingPunct="1">
              <a:lnSpc>
                <a:spcPct val="150000"/>
              </a:lnSpc>
              <a:spcBef>
                <a:spcPts val="0"/>
              </a:spcBef>
              <a:spcAft>
                <a:spcPts val="0"/>
              </a:spcAft>
              <a:buClrTx/>
              <a:buSzTx/>
              <a:buFont typeface="Wingdings" pitchFamily="2" charset="2"/>
              <a:buChar char="ü"/>
              <a:tabLst/>
              <a:defRPr/>
            </a:pPr>
            <a:r>
              <a:rPr kumimoji="0" lang="pt-BR" sz="2800" b="0" i="0" u="none" strike="noStrike" kern="0" cap="none" spc="0" normalizeH="0" baseline="0" noProof="0" dirty="0" smtClean="0">
                <a:ln>
                  <a:noFill/>
                </a:ln>
                <a:solidFill>
                  <a:schemeClr val="tx1"/>
                </a:solidFill>
                <a:effectLst/>
                <a:uLnTx/>
                <a:uFillTx/>
                <a:latin typeface="Calibri"/>
                <a:ea typeface="+mn-ea"/>
                <a:cs typeface="Calibri"/>
              </a:rPr>
              <a:t>Como são avaliadas?</a:t>
            </a:r>
          </a:p>
          <a:p>
            <a:pPr marL="0" marR="0" lvl="0" indent="0" algn="just" defTabSz="914400" eaLnBrk="1" fontAlgn="auto" latinLnBrk="0" hangingPunct="1">
              <a:lnSpc>
                <a:spcPct val="150000"/>
              </a:lnSpc>
              <a:spcBef>
                <a:spcPts val="0"/>
              </a:spcBef>
              <a:spcAft>
                <a:spcPts val="0"/>
              </a:spcAft>
              <a:buClrTx/>
              <a:buSzTx/>
              <a:buFont typeface="Wingdings" pitchFamily="2" charset="2"/>
              <a:buChar char="ü"/>
              <a:tabLst/>
              <a:defRPr/>
            </a:pPr>
            <a:r>
              <a:rPr kumimoji="0" lang="pt-BR" sz="2800" b="0" i="0" u="none" strike="noStrike" kern="0" cap="none" spc="0" normalizeH="0" baseline="0" noProof="0" dirty="0" smtClean="0">
                <a:ln>
                  <a:noFill/>
                </a:ln>
                <a:solidFill>
                  <a:schemeClr val="tx1"/>
                </a:solidFill>
                <a:effectLst/>
                <a:uLnTx/>
                <a:uFillTx/>
                <a:latin typeface="Calibri"/>
                <a:ea typeface="+mn-ea"/>
                <a:cs typeface="Calibri"/>
              </a:rPr>
              <a:t>Que aprendizagens são/não são garantidas às crianças.</a:t>
            </a:r>
            <a:endParaRPr kumimoji="0" lang="pt-BR" sz="2400" b="0" i="0" u="none" strike="noStrike" kern="0" cap="none" spc="0" normalizeH="0" baseline="0" noProof="0" dirty="0" smtClean="0">
              <a:ln>
                <a:noFill/>
              </a:ln>
              <a:solidFill>
                <a:schemeClr val="tx1"/>
              </a:solidFill>
              <a:effectLst/>
              <a:uLnTx/>
              <a:uFillTx/>
              <a:latin typeface="Arial" charset="0"/>
              <a:ea typeface="+mn-ea"/>
              <a:cs typeface="Arial" charset="0"/>
            </a:endParaRPr>
          </a:p>
        </p:txBody>
      </p:sp>
      <p:sp>
        <p:nvSpPr>
          <p:cNvPr id="5" name="Título 3"/>
          <p:cNvSpPr>
            <a:spLocks noGrp="1"/>
          </p:cNvSpPr>
          <p:nvPr>
            <p:ph type="title"/>
          </p:nvPr>
        </p:nvSpPr>
        <p:spPr>
          <a:xfrm>
            <a:off x="228600" y="457200"/>
            <a:ext cx="8229601" cy="1143000"/>
          </a:xfrm>
        </p:spPr>
        <p:txBody>
          <a:bodyPr rtlCol="0">
            <a:noAutofit/>
          </a:bodyPr>
          <a:lstStyle/>
          <a:p>
            <a:pPr algn="ctr" eaLnBrk="1" fontAlgn="auto" hangingPunct="1">
              <a:spcAft>
                <a:spcPts val="0"/>
              </a:spcAft>
              <a:defRPr/>
            </a:pPr>
            <a:r>
              <a:rPr lang="pt-BR" sz="2800" dirty="0" smtClean="0"/>
              <a:t/>
            </a:r>
            <a:br>
              <a:rPr lang="pt-BR" sz="2800" dirty="0" smtClean="0"/>
            </a:br>
            <a:r>
              <a:rPr lang="pt-BR" sz="2800" dirty="0" smtClean="0"/>
              <a:t>REFLEXÕES INICIAIS</a:t>
            </a:r>
            <a:br>
              <a:rPr lang="pt-BR" sz="2800" dirty="0" smtClean="0"/>
            </a:br>
            <a:endParaRPr lang="pt-BR" sz="2800" dirty="0"/>
          </a:p>
        </p:txBody>
      </p:sp>
      <p:pic>
        <p:nvPicPr>
          <p:cNvPr id="6" name="Picture 7" descr="romerobritoV03.jpg (13859 bytes)"/>
          <p:cNvPicPr>
            <a:picLocks noChangeAspect="1" noChangeArrowheads="1"/>
          </p:cNvPicPr>
          <p:nvPr/>
        </p:nvPicPr>
        <p:blipFill>
          <a:blip r:embed="rId2" cstate="print"/>
          <a:srcRect/>
          <a:stretch>
            <a:fillRect/>
          </a:stretch>
        </p:blipFill>
        <p:spPr bwMode="auto">
          <a:xfrm>
            <a:off x="6019800" y="1371600"/>
            <a:ext cx="2949575" cy="4942672"/>
          </a:xfrm>
          <a:prstGeom prst="rect">
            <a:avLst/>
          </a:prstGeom>
          <a:noFill/>
          <a:ln w="9525">
            <a:noFill/>
            <a:miter lim="800000"/>
            <a:headEnd/>
            <a:tailEnd/>
          </a:ln>
        </p:spPr>
      </p:pic>
      <p:sp>
        <p:nvSpPr>
          <p:cNvPr id="7" name="CaixaDeTexto 5"/>
          <p:cNvSpPr txBox="1">
            <a:spLocks noChangeArrowheads="1"/>
          </p:cNvSpPr>
          <p:nvPr/>
        </p:nvSpPr>
        <p:spPr bwMode="auto">
          <a:xfrm>
            <a:off x="5753100" y="6381750"/>
            <a:ext cx="3714750" cy="276225"/>
          </a:xfrm>
          <a:prstGeom prst="rect">
            <a:avLst/>
          </a:prstGeom>
          <a:noFill/>
          <a:ln w="9525">
            <a:noFill/>
            <a:miter lim="800000"/>
            <a:headEnd/>
            <a:tailEnd/>
          </a:ln>
        </p:spPr>
        <p:txBody>
          <a:bodyPr>
            <a:spAutoFit/>
          </a:bodyPr>
          <a:lstStyle/>
          <a:p>
            <a:pPr eaLnBrk="1" hangingPunct="1"/>
            <a:r>
              <a:rPr lang="pt-BR" sz="1200">
                <a:latin typeface="Calibri" pitchFamily="34" charset="0"/>
              </a:rPr>
              <a:t>Britto, Romero. Bigodes ondulados. Pintura em tela.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0562" y="758571"/>
            <a:ext cx="7762874" cy="677108"/>
          </a:xfrm>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pt-BR" sz="4400" b="1" dirty="0" smtClean="0"/>
              <a:t>Sugestões de atividades:</a:t>
            </a:r>
            <a:endParaRPr lang="pt-BR" sz="4400" b="1" dirty="0"/>
          </a:p>
        </p:txBody>
      </p:sp>
      <p:sp>
        <p:nvSpPr>
          <p:cNvPr id="3" name="Espaço Reservado para Texto 2"/>
          <p:cNvSpPr>
            <a:spLocks noGrp="1"/>
          </p:cNvSpPr>
          <p:nvPr>
            <p:ph type="body" idx="1"/>
          </p:nvPr>
        </p:nvSpPr>
        <p:spPr>
          <a:xfrm>
            <a:off x="381000" y="1600200"/>
            <a:ext cx="8441056" cy="4739759"/>
          </a:xfrm>
        </p:spPr>
        <p:txBody>
          <a:bodyPr/>
          <a:lstStyle/>
          <a:p>
            <a:pPr algn="just"/>
            <a:r>
              <a:rPr lang="pt-BR" sz="2800" dirty="0" smtClean="0"/>
              <a:t>Para </a:t>
            </a:r>
            <a:r>
              <a:rPr lang="pt-BR" sz="2800" dirty="0"/>
              <a:t>a professora e pesquisadora Rosa </a:t>
            </a:r>
            <a:r>
              <a:rPr lang="pt-BR" sz="2800" dirty="0" err="1" smtClean="0"/>
              <a:t>Iavelberg</a:t>
            </a:r>
            <a:r>
              <a:rPr lang="pt-BR" sz="2800" dirty="0" smtClean="0"/>
              <a:t> </a:t>
            </a:r>
            <a:r>
              <a:rPr lang="pt-BR" sz="2800" dirty="0"/>
              <a:t>(2006), a concepção de desenho na escola contemporânea parte das necessidades e interesses da criança, </a:t>
            </a:r>
            <a:r>
              <a:rPr lang="pt-BR" sz="2800" dirty="0" smtClean="0"/>
              <a:t>proposições </a:t>
            </a:r>
            <a:r>
              <a:rPr lang="pt-BR" sz="2800" dirty="0"/>
              <a:t>da autora para favorecer a aprendizagem do desenho estão: </a:t>
            </a:r>
            <a:endParaRPr lang="pt-BR" sz="2800" dirty="0" smtClean="0"/>
          </a:p>
          <a:p>
            <a:pPr algn="just"/>
            <a:endParaRPr lang="pt-BR" sz="2800" dirty="0"/>
          </a:p>
          <a:p>
            <a:pPr marL="342900" indent="-342900" algn="just">
              <a:buFont typeface="Wingdings" panose="05000000000000000000" pitchFamily="2" charset="2"/>
              <a:buChar char="ü"/>
            </a:pPr>
            <a:r>
              <a:rPr lang="pt-BR" sz="2800" b="1" dirty="0"/>
              <a:t>Desenhar</a:t>
            </a:r>
            <a:r>
              <a:rPr lang="pt-BR" sz="2800" dirty="0"/>
              <a:t> muito e com </a:t>
            </a:r>
            <a:r>
              <a:rPr lang="pt-BR" sz="2800" dirty="0" smtClean="0"/>
              <a:t>frequência;</a:t>
            </a:r>
            <a:r>
              <a:rPr lang="pt-BR" sz="2800" b="1" dirty="0" smtClean="0"/>
              <a:t> </a:t>
            </a:r>
            <a:endParaRPr lang="pt-BR" sz="2800" dirty="0"/>
          </a:p>
          <a:p>
            <a:pPr marL="342900" indent="-342900" algn="just">
              <a:buFont typeface="Wingdings" panose="05000000000000000000" pitchFamily="2" charset="2"/>
              <a:buChar char="ü"/>
            </a:pPr>
            <a:r>
              <a:rPr lang="pt-BR" sz="2800" b="1" dirty="0" smtClean="0"/>
              <a:t>Realizar </a:t>
            </a:r>
            <a:r>
              <a:rPr lang="pt-BR" sz="2800" b="1" dirty="0"/>
              <a:t>observações </a:t>
            </a:r>
            <a:r>
              <a:rPr lang="pt-BR" sz="2800" dirty="0"/>
              <a:t>de desenhos de colegas e de produtores de desenhos da </a:t>
            </a:r>
            <a:r>
              <a:rPr lang="pt-BR" sz="2800" dirty="0" smtClean="0"/>
              <a:t>comunidade </a:t>
            </a:r>
            <a:r>
              <a:rPr lang="pt-BR" sz="2800" dirty="0"/>
              <a:t>e de outros </a:t>
            </a:r>
            <a:r>
              <a:rPr lang="pt-BR" sz="2800" dirty="0" smtClean="0"/>
              <a:t>artistas;</a:t>
            </a:r>
          </a:p>
          <a:p>
            <a:pPr marL="342900" indent="-342900" algn="just">
              <a:buFont typeface="Wingdings" panose="05000000000000000000" pitchFamily="2" charset="2"/>
              <a:buChar char="ü"/>
            </a:pPr>
            <a:r>
              <a:rPr lang="pt-BR" sz="2800" b="1" dirty="0" smtClean="0"/>
              <a:t>Realização </a:t>
            </a:r>
            <a:r>
              <a:rPr lang="pt-BR" sz="2800" b="1" dirty="0"/>
              <a:t>de desenhos de imaginação</a:t>
            </a:r>
            <a:r>
              <a:rPr lang="pt-BR" sz="2800" dirty="0"/>
              <a:t>, de memória e de observação de </a:t>
            </a:r>
            <a:r>
              <a:rPr lang="pt-BR" sz="2800" b="1" dirty="0" smtClean="0"/>
              <a:t> </a:t>
            </a:r>
            <a:r>
              <a:rPr lang="pt-BR" sz="2800" dirty="0"/>
              <a:t>outros desenhos ou do mundo físico.</a:t>
            </a:r>
          </a:p>
        </p:txBody>
      </p:sp>
    </p:spTree>
    <p:extLst>
      <p:ext uri="{BB962C8B-B14F-4D97-AF65-F5344CB8AC3E}">
        <p14:creationId xmlns:p14="http://schemas.microsoft.com/office/powerpoint/2010/main" val="2418493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87627" y="764666"/>
            <a:ext cx="7777480" cy="5747385"/>
          </a:xfrm>
          <a:custGeom>
            <a:avLst/>
            <a:gdLst/>
            <a:ahLst/>
            <a:cxnLst/>
            <a:rect l="l" t="t" r="r" b="b"/>
            <a:pathLst>
              <a:path w="7777480" h="5747384">
                <a:moveTo>
                  <a:pt x="6819341" y="0"/>
                </a:moveTo>
                <a:lnTo>
                  <a:pt x="957783" y="0"/>
                </a:lnTo>
                <a:lnTo>
                  <a:pt x="909981" y="1172"/>
                </a:lnTo>
                <a:lnTo>
                  <a:pt x="862786" y="4652"/>
                </a:lnTo>
                <a:lnTo>
                  <a:pt x="816252" y="10386"/>
                </a:lnTo>
                <a:lnTo>
                  <a:pt x="770434" y="18318"/>
                </a:lnTo>
                <a:lnTo>
                  <a:pt x="725388" y="28393"/>
                </a:lnTo>
                <a:lnTo>
                  <a:pt x="681167" y="40557"/>
                </a:lnTo>
                <a:lnTo>
                  <a:pt x="637828" y="54754"/>
                </a:lnTo>
                <a:lnTo>
                  <a:pt x="595424" y="70930"/>
                </a:lnTo>
                <a:lnTo>
                  <a:pt x="554012" y="89030"/>
                </a:lnTo>
                <a:lnTo>
                  <a:pt x="513644" y="108999"/>
                </a:lnTo>
                <a:lnTo>
                  <a:pt x="474377" y="130781"/>
                </a:lnTo>
                <a:lnTo>
                  <a:pt x="436266" y="154323"/>
                </a:lnTo>
                <a:lnTo>
                  <a:pt x="399365" y="179569"/>
                </a:lnTo>
                <a:lnTo>
                  <a:pt x="363728" y="206464"/>
                </a:lnTo>
                <a:lnTo>
                  <a:pt x="329412" y="234954"/>
                </a:lnTo>
                <a:lnTo>
                  <a:pt x="296471" y="264984"/>
                </a:lnTo>
                <a:lnTo>
                  <a:pt x="264959" y="296497"/>
                </a:lnTo>
                <a:lnTo>
                  <a:pt x="234932" y="329441"/>
                </a:lnTo>
                <a:lnTo>
                  <a:pt x="206445" y="363760"/>
                </a:lnTo>
                <a:lnTo>
                  <a:pt x="179552" y="399398"/>
                </a:lnTo>
                <a:lnTo>
                  <a:pt x="154308" y="436301"/>
                </a:lnTo>
                <a:lnTo>
                  <a:pt x="130768" y="474415"/>
                </a:lnTo>
                <a:lnTo>
                  <a:pt x="108987" y="513684"/>
                </a:lnTo>
                <a:lnTo>
                  <a:pt x="89021" y="554053"/>
                </a:lnTo>
                <a:lnTo>
                  <a:pt x="70923" y="595468"/>
                </a:lnTo>
                <a:lnTo>
                  <a:pt x="54748" y="637873"/>
                </a:lnTo>
                <a:lnTo>
                  <a:pt x="40552" y="681214"/>
                </a:lnTo>
                <a:lnTo>
                  <a:pt x="28390" y="725435"/>
                </a:lnTo>
                <a:lnTo>
                  <a:pt x="18316" y="770483"/>
                </a:lnTo>
                <a:lnTo>
                  <a:pt x="10385" y="816301"/>
                </a:lnTo>
                <a:lnTo>
                  <a:pt x="4652" y="862836"/>
                </a:lnTo>
                <a:lnTo>
                  <a:pt x="1172" y="910032"/>
                </a:lnTo>
                <a:lnTo>
                  <a:pt x="0" y="957834"/>
                </a:lnTo>
                <a:lnTo>
                  <a:pt x="0" y="4788916"/>
                </a:lnTo>
                <a:lnTo>
                  <a:pt x="1172" y="4836725"/>
                </a:lnTo>
                <a:lnTo>
                  <a:pt x="4652" y="4883928"/>
                </a:lnTo>
                <a:lnTo>
                  <a:pt x="10385" y="4930469"/>
                </a:lnTo>
                <a:lnTo>
                  <a:pt x="18316" y="4976293"/>
                </a:lnTo>
                <a:lnTo>
                  <a:pt x="28390" y="5021345"/>
                </a:lnTo>
                <a:lnTo>
                  <a:pt x="40552" y="5065571"/>
                </a:lnTo>
                <a:lnTo>
                  <a:pt x="54748" y="5108916"/>
                </a:lnTo>
                <a:lnTo>
                  <a:pt x="70923" y="5151324"/>
                </a:lnTo>
                <a:lnTo>
                  <a:pt x="89021" y="5192741"/>
                </a:lnTo>
                <a:lnTo>
                  <a:pt x="108987" y="5233113"/>
                </a:lnTo>
                <a:lnTo>
                  <a:pt x="130768" y="5272383"/>
                </a:lnTo>
                <a:lnTo>
                  <a:pt x="154308" y="5310498"/>
                </a:lnTo>
                <a:lnTo>
                  <a:pt x="179552" y="5347403"/>
                </a:lnTo>
                <a:lnTo>
                  <a:pt x="206445" y="5383042"/>
                </a:lnTo>
                <a:lnTo>
                  <a:pt x="234932" y="5417360"/>
                </a:lnTo>
                <a:lnTo>
                  <a:pt x="264959" y="5450304"/>
                </a:lnTo>
                <a:lnTo>
                  <a:pt x="296471" y="5481818"/>
                </a:lnTo>
                <a:lnTo>
                  <a:pt x="329412" y="5511846"/>
                </a:lnTo>
                <a:lnTo>
                  <a:pt x="363728" y="5540335"/>
                </a:lnTo>
                <a:lnTo>
                  <a:pt x="399365" y="5567230"/>
                </a:lnTo>
                <a:lnTo>
                  <a:pt x="436266" y="5592475"/>
                </a:lnTo>
                <a:lnTo>
                  <a:pt x="474377" y="5616016"/>
                </a:lnTo>
                <a:lnTo>
                  <a:pt x="513644" y="5637797"/>
                </a:lnTo>
                <a:lnTo>
                  <a:pt x="554012" y="5657765"/>
                </a:lnTo>
                <a:lnTo>
                  <a:pt x="595424" y="5675863"/>
                </a:lnTo>
                <a:lnTo>
                  <a:pt x="637828" y="5692038"/>
                </a:lnTo>
                <a:lnTo>
                  <a:pt x="681167" y="5706234"/>
                </a:lnTo>
                <a:lnTo>
                  <a:pt x="725388" y="5718397"/>
                </a:lnTo>
                <a:lnTo>
                  <a:pt x="770434" y="5728471"/>
                </a:lnTo>
                <a:lnTo>
                  <a:pt x="816252" y="5736402"/>
                </a:lnTo>
                <a:lnTo>
                  <a:pt x="862786" y="5742135"/>
                </a:lnTo>
                <a:lnTo>
                  <a:pt x="909981" y="5745615"/>
                </a:lnTo>
                <a:lnTo>
                  <a:pt x="957783" y="5746788"/>
                </a:lnTo>
                <a:lnTo>
                  <a:pt x="6819341" y="5746788"/>
                </a:lnTo>
                <a:lnTo>
                  <a:pt x="6867143" y="5745615"/>
                </a:lnTo>
                <a:lnTo>
                  <a:pt x="6914338" y="5742135"/>
                </a:lnTo>
                <a:lnTo>
                  <a:pt x="6960873" y="5736402"/>
                </a:lnTo>
                <a:lnTo>
                  <a:pt x="7006691" y="5728471"/>
                </a:lnTo>
                <a:lnTo>
                  <a:pt x="7051739" y="5718397"/>
                </a:lnTo>
                <a:lnTo>
                  <a:pt x="7095960" y="5706234"/>
                </a:lnTo>
                <a:lnTo>
                  <a:pt x="7139301" y="5692038"/>
                </a:lnTo>
                <a:lnTo>
                  <a:pt x="7181706" y="5675863"/>
                </a:lnTo>
                <a:lnTo>
                  <a:pt x="7223121" y="5657765"/>
                </a:lnTo>
                <a:lnTo>
                  <a:pt x="7263490" y="5637797"/>
                </a:lnTo>
                <a:lnTo>
                  <a:pt x="7302759" y="5616016"/>
                </a:lnTo>
                <a:lnTo>
                  <a:pt x="7340873" y="5592475"/>
                </a:lnTo>
                <a:lnTo>
                  <a:pt x="7377776" y="5567230"/>
                </a:lnTo>
                <a:lnTo>
                  <a:pt x="7413415" y="5540335"/>
                </a:lnTo>
                <a:lnTo>
                  <a:pt x="7447733" y="5511846"/>
                </a:lnTo>
                <a:lnTo>
                  <a:pt x="7480677" y="5481818"/>
                </a:lnTo>
                <a:lnTo>
                  <a:pt x="7512191" y="5450304"/>
                </a:lnTo>
                <a:lnTo>
                  <a:pt x="7542220" y="5417360"/>
                </a:lnTo>
                <a:lnTo>
                  <a:pt x="7570710" y="5383042"/>
                </a:lnTo>
                <a:lnTo>
                  <a:pt x="7597605" y="5347403"/>
                </a:lnTo>
                <a:lnTo>
                  <a:pt x="7622851" y="5310498"/>
                </a:lnTo>
                <a:lnTo>
                  <a:pt x="7646393" y="5272383"/>
                </a:lnTo>
                <a:lnTo>
                  <a:pt x="7668176" y="5233113"/>
                </a:lnTo>
                <a:lnTo>
                  <a:pt x="7688144" y="5192741"/>
                </a:lnTo>
                <a:lnTo>
                  <a:pt x="7706244" y="5151324"/>
                </a:lnTo>
                <a:lnTo>
                  <a:pt x="7722420" y="5108916"/>
                </a:lnTo>
                <a:lnTo>
                  <a:pt x="7736618" y="5065571"/>
                </a:lnTo>
                <a:lnTo>
                  <a:pt x="7748781" y="5021345"/>
                </a:lnTo>
                <a:lnTo>
                  <a:pt x="7758857" y="4976293"/>
                </a:lnTo>
                <a:lnTo>
                  <a:pt x="7766788" y="4930469"/>
                </a:lnTo>
                <a:lnTo>
                  <a:pt x="7772522" y="4883928"/>
                </a:lnTo>
                <a:lnTo>
                  <a:pt x="7776002" y="4836725"/>
                </a:lnTo>
                <a:lnTo>
                  <a:pt x="7777175" y="4788916"/>
                </a:lnTo>
                <a:lnTo>
                  <a:pt x="7777175" y="957834"/>
                </a:lnTo>
                <a:lnTo>
                  <a:pt x="7776002" y="910032"/>
                </a:lnTo>
                <a:lnTo>
                  <a:pt x="7772522" y="862836"/>
                </a:lnTo>
                <a:lnTo>
                  <a:pt x="7766788" y="816301"/>
                </a:lnTo>
                <a:lnTo>
                  <a:pt x="7758857" y="770483"/>
                </a:lnTo>
                <a:lnTo>
                  <a:pt x="7748781" y="725435"/>
                </a:lnTo>
                <a:lnTo>
                  <a:pt x="7736618" y="681214"/>
                </a:lnTo>
                <a:lnTo>
                  <a:pt x="7722420" y="637873"/>
                </a:lnTo>
                <a:lnTo>
                  <a:pt x="7706244" y="595468"/>
                </a:lnTo>
                <a:lnTo>
                  <a:pt x="7688144" y="554053"/>
                </a:lnTo>
                <a:lnTo>
                  <a:pt x="7668176" y="513684"/>
                </a:lnTo>
                <a:lnTo>
                  <a:pt x="7646393" y="474415"/>
                </a:lnTo>
                <a:lnTo>
                  <a:pt x="7622851" y="436301"/>
                </a:lnTo>
                <a:lnTo>
                  <a:pt x="7597605" y="399398"/>
                </a:lnTo>
                <a:lnTo>
                  <a:pt x="7570710" y="363760"/>
                </a:lnTo>
                <a:lnTo>
                  <a:pt x="7542220" y="329441"/>
                </a:lnTo>
                <a:lnTo>
                  <a:pt x="7512191" y="296497"/>
                </a:lnTo>
                <a:lnTo>
                  <a:pt x="7480677" y="264984"/>
                </a:lnTo>
                <a:lnTo>
                  <a:pt x="7447733" y="234954"/>
                </a:lnTo>
                <a:lnTo>
                  <a:pt x="7413415" y="206464"/>
                </a:lnTo>
                <a:lnTo>
                  <a:pt x="7377776" y="179569"/>
                </a:lnTo>
                <a:lnTo>
                  <a:pt x="7340873" y="154323"/>
                </a:lnTo>
                <a:lnTo>
                  <a:pt x="7302759" y="130781"/>
                </a:lnTo>
                <a:lnTo>
                  <a:pt x="7263490" y="108999"/>
                </a:lnTo>
                <a:lnTo>
                  <a:pt x="7223121" y="89030"/>
                </a:lnTo>
                <a:lnTo>
                  <a:pt x="7181706" y="70930"/>
                </a:lnTo>
                <a:lnTo>
                  <a:pt x="7139301" y="54754"/>
                </a:lnTo>
                <a:lnTo>
                  <a:pt x="7095960" y="40557"/>
                </a:lnTo>
                <a:lnTo>
                  <a:pt x="7051739" y="28393"/>
                </a:lnTo>
                <a:lnTo>
                  <a:pt x="7006691" y="18318"/>
                </a:lnTo>
                <a:lnTo>
                  <a:pt x="6960873" y="10386"/>
                </a:lnTo>
                <a:lnTo>
                  <a:pt x="6914338" y="4652"/>
                </a:lnTo>
                <a:lnTo>
                  <a:pt x="6867143" y="1172"/>
                </a:lnTo>
                <a:lnTo>
                  <a:pt x="6819341" y="0"/>
                </a:lnTo>
                <a:close/>
              </a:path>
            </a:pathLst>
          </a:custGeom>
          <a:solidFill>
            <a:srgbClr val="B8CDE4"/>
          </a:solidFill>
        </p:spPr>
        <p:txBody>
          <a:bodyPr wrap="square" lIns="0" tIns="0" rIns="0" bIns="0" rtlCol="0"/>
          <a:lstStyle/>
          <a:p>
            <a:endParaRPr/>
          </a:p>
        </p:txBody>
      </p:sp>
      <p:sp>
        <p:nvSpPr>
          <p:cNvPr id="3" name="object 3"/>
          <p:cNvSpPr/>
          <p:nvPr/>
        </p:nvSpPr>
        <p:spPr>
          <a:xfrm>
            <a:off x="1187627" y="764666"/>
            <a:ext cx="7777480" cy="5747385"/>
          </a:xfrm>
          <a:custGeom>
            <a:avLst/>
            <a:gdLst/>
            <a:ahLst/>
            <a:cxnLst/>
            <a:rect l="l" t="t" r="r" b="b"/>
            <a:pathLst>
              <a:path w="7777480" h="5747384">
                <a:moveTo>
                  <a:pt x="0" y="957834"/>
                </a:moveTo>
                <a:lnTo>
                  <a:pt x="1172" y="910032"/>
                </a:lnTo>
                <a:lnTo>
                  <a:pt x="4652" y="862836"/>
                </a:lnTo>
                <a:lnTo>
                  <a:pt x="10385" y="816301"/>
                </a:lnTo>
                <a:lnTo>
                  <a:pt x="18316" y="770483"/>
                </a:lnTo>
                <a:lnTo>
                  <a:pt x="28390" y="725435"/>
                </a:lnTo>
                <a:lnTo>
                  <a:pt x="40552" y="681214"/>
                </a:lnTo>
                <a:lnTo>
                  <a:pt x="54748" y="637873"/>
                </a:lnTo>
                <a:lnTo>
                  <a:pt x="70923" y="595468"/>
                </a:lnTo>
                <a:lnTo>
                  <a:pt x="89021" y="554053"/>
                </a:lnTo>
                <a:lnTo>
                  <a:pt x="108987" y="513684"/>
                </a:lnTo>
                <a:lnTo>
                  <a:pt x="130768" y="474415"/>
                </a:lnTo>
                <a:lnTo>
                  <a:pt x="154308" y="436301"/>
                </a:lnTo>
                <a:lnTo>
                  <a:pt x="179552" y="399398"/>
                </a:lnTo>
                <a:lnTo>
                  <a:pt x="206445" y="363760"/>
                </a:lnTo>
                <a:lnTo>
                  <a:pt x="234932" y="329441"/>
                </a:lnTo>
                <a:lnTo>
                  <a:pt x="264959" y="296497"/>
                </a:lnTo>
                <a:lnTo>
                  <a:pt x="296471" y="264984"/>
                </a:lnTo>
                <a:lnTo>
                  <a:pt x="329412" y="234954"/>
                </a:lnTo>
                <a:lnTo>
                  <a:pt x="363728" y="206464"/>
                </a:lnTo>
                <a:lnTo>
                  <a:pt x="399365" y="179569"/>
                </a:lnTo>
                <a:lnTo>
                  <a:pt x="436266" y="154323"/>
                </a:lnTo>
                <a:lnTo>
                  <a:pt x="474377" y="130781"/>
                </a:lnTo>
                <a:lnTo>
                  <a:pt x="513644" y="108999"/>
                </a:lnTo>
                <a:lnTo>
                  <a:pt x="554012" y="89030"/>
                </a:lnTo>
                <a:lnTo>
                  <a:pt x="595424" y="70930"/>
                </a:lnTo>
                <a:lnTo>
                  <a:pt x="637828" y="54754"/>
                </a:lnTo>
                <a:lnTo>
                  <a:pt x="681167" y="40557"/>
                </a:lnTo>
                <a:lnTo>
                  <a:pt x="725388" y="28393"/>
                </a:lnTo>
                <a:lnTo>
                  <a:pt x="770434" y="18318"/>
                </a:lnTo>
                <a:lnTo>
                  <a:pt x="816252" y="10386"/>
                </a:lnTo>
                <a:lnTo>
                  <a:pt x="862786" y="4652"/>
                </a:lnTo>
                <a:lnTo>
                  <a:pt x="909981" y="1172"/>
                </a:lnTo>
                <a:lnTo>
                  <a:pt x="957783" y="0"/>
                </a:lnTo>
                <a:lnTo>
                  <a:pt x="6819341" y="0"/>
                </a:lnTo>
                <a:lnTo>
                  <a:pt x="6867143" y="1172"/>
                </a:lnTo>
                <a:lnTo>
                  <a:pt x="6914338" y="4652"/>
                </a:lnTo>
                <a:lnTo>
                  <a:pt x="6960873" y="10386"/>
                </a:lnTo>
                <a:lnTo>
                  <a:pt x="7006691" y="18318"/>
                </a:lnTo>
                <a:lnTo>
                  <a:pt x="7051739" y="28393"/>
                </a:lnTo>
                <a:lnTo>
                  <a:pt x="7095960" y="40557"/>
                </a:lnTo>
                <a:lnTo>
                  <a:pt x="7139301" y="54754"/>
                </a:lnTo>
                <a:lnTo>
                  <a:pt x="7181706" y="70930"/>
                </a:lnTo>
                <a:lnTo>
                  <a:pt x="7223121" y="89030"/>
                </a:lnTo>
                <a:lnTo>
                  <a:pt x="7263490" y="108999"/>
                </a:lnTo>
                <a:lnTo>
                  <a:pt x="7302759" y="130781"/>
                </a:lnTo>
                <a:lnTo>
                  <a:pt x="7340873" y="154323"/>
                </a:lnTo>
                <a:lnTo>
                  <a:pt x="7377776" y="179569"/>
                </a:lnTo>
                <a:lnTo>
                  <a:pt x="7413415" y="206464"/>
                </a:lnTo>
                <a:lnTo>
                  <a:pt x="7447733" y="234954"/>
                </a:lnTo>
                <a:lnTo>
                  <a:pt x="7480677" y="264984"/>
                </a:lnTo>
                <a:lnTo>
                  <a:pt x="7512191" y="296497"/>
                </a:lnTo>
                <a:lnTo>
                  <a:pt x="7542220" y="329441"/>
                </a:lnTo>
                <a:lnTo>
                  <a:pt x="7570710" y="363760"/>
                </a:lnTo>
                <a:lnTo>
                  <a:pt x="7597605" y="399398"/>
                </a:lnTo>
                <a:lnTo>
                  <a:pt x="7622851" y="436301"/>
                </a:lnTo>
                <a:lnTo>
                  <a:pt x="7646393" y="474415"/>
                </a:lnTo>
                <a:lnTo>
                  <a:pt x="7668176" y="513684"/>
                </a:lnTo>
                <a:lnTo>
                  <a:pt x="7688144" y="554053"/>
                </a:lnTo>
                <a:lnTo>
                  <a:pt x="7706244" y="595468"/>
                </a:lnTo>
                <a:lnTo>
                  <a:pt x="7722420" y="637873"/>
                </a:lnTo>
                <a:lnTo>
                  <a:pt x="7736618" y="681214"/>
                </a:lnTo>
                <a:lnTo>
                  <a:pt x="7748781" y="725435"/>
                </a:lnTo>
                <a:lnTo>
                  <a:pt x="7758857" y="770483"/>
                </a:lnTo>
                <a:lnTo>
                  <a:pt x="7766788" y="816301"/>
                </a:lnTo>
                <a:lnTo>
                  <a:pt x="7772522" y="862836"/>
                </a:lnTo>
                <a:lnTo>
                  <a:pt x="7776002" y="910032"/>
                </a:lnTo>
                <a:lnTo>
                  <a:pt x="7777175" y="957834"/>
                </a:lnTo>
                <a:lnTo>
                  <a:pt x="7777175" y="4788916"/>
                </a:lnTo>
                <a:lnTo>
                  <a:pt x="7776002" y="4836725"/>
                </a:lnTo>
                <a:lnTo>
                  <a:pt x="7772522" y="4883928"/>
                </a:lnTo>
                <a:lnTo>
                  <a:pt x="7766788" y="4930469"/>
                </a:lnTo>
                <a:lnTo>
                  <a:pt x="7758857" y="4976293"/>
                </a:lnTo>
                <a:lnTo>
                  <a:pt x="7748781" y="5021345"/>
                </a:lnTo>
                <a:lnTo>
                  <a:pt x="7736618" y="5065571"/>
                </a:lnTo>
                <a:lnTo>
                  <a:pt x="7722420" y="5108916"/>
                </a:lnTo>
                <a:lnTo>
                  <a:pt x="7706244" y="5151324"/>
                </a:lnTo>
                <a:lnTo>
                  <a:pt x="7688144" y="5192741"/>
                </a:lnTo>
                <a:lnTo>
                  <a:pt x="7668176" y="5233113"/>
                </a:lnTo>
                <a:lnTo>
                  <a:pt x="7646393" y="5272383"/>
                </a:lnTo>
                <a:lnTo>
                  <a:pt x="7622851" y="5310498"/>
                </a:lnTo>
                <a:lnTo>
                  <a:pt x="7597605" y="5347403"/>
                </a:lnTo>
                <a:lnTo>
                  <a:pt x="7570710" y="5383042"/>
                </a:lnTo>
                <a:lnTo>
                  <a:pt x="7542220" y="5417360"/>
                </a:lnTo>
                <a:lnTo>
                  <a:pt x="7512191" y="5450304"/>
                </a:lnTo>
                <a:lnTo>
                  <a:pt x="7480677" y="5481818"/>
                </a:lnTo>
                <a:lnTo>
                  <a:pt x="7447733" y="5511846"/>
                </a:lnTo>
                <a:lnTo>
                  <a:pt x="7413415" y="5540335"/>
                </a:lnTo>
                <a:lnTo>
                  <a:pt x="7377776" y="5567230"/>
                </a:lnTo>
                <a:lnTo>
                  <a:pt x="7340873" y="5592475"/>
                </a:lnTo>
                <a:lnTo>
                  <a:pt x="7302759" y="5616016"/>
                </a:lnTo>
                <a:lnTo>
                  <a:pt x="7263490" y="5637797"/>
                </a:lnTo>
                <a:lnTo>
                  <a:pt x="7223121" y="5657765"/>
                </a:lnTo>
                <a:lnTo>
                  <a:pt x="7181706" y="5675863"/>
                </a:lnTo>
                <a:lnTo>
                  <a:pt x="7139301" y="5692038"/>
                </a:lnTo>
                <a:lnTo>
                  <a:pt x="7095960" y="5706234"/>
                </a:lnTo>
                <a:lnTo>
                  <a:pt x="7051739" y="5718397"/>
                </a:lnTo>
                <a:lnTo>
                  <a:pt x="7006691" y="5728471"/>
                </a:lnTo>
                <a:lnTo>
                  <a:pt x="6960873" y="5736402"/>
                </a:lnTo>
                <a:lnTo>
                  <a:pt x="6914338" y="5742135"/>
                </a:lnTo>
                <a:lnTo>
                  <a:pt x="6867143" y="5745615"/>
                </a:lnTo>
                <a:lnTo>
                  <a:pt x="6819341" y="5746788"/>
                </a:lnTo>
                <a:lnTo>
                  <a:pt x="957783" y="5746788"/>
                </a:lnTo>
                <a:lnTo>
                  <a:pt x="909981" y="5745615"/>
                </a:lnTo>
                <a:lnTo>
                  <a:pt x="862786" y="5742135"/>
                </a:lnTo>
                <a:lnTo>
                  <a:pt x="816252" y="5736402"/>
                </a:lnTo>
                <a:lnTo>
                  <a:pt x="770434" y="5728471"/>
                </a:lnTo>
                <a:lnTo>
                  <a:pt x="725388" y="5718397"/>
                </a:lnTo>
                <a:lnTo>
                  <a:pt x="681167" y="5706234"/>
                </a:lnTo>
                <a:lnTo>
                  <a:pt x="637828" y="5692038"/>
                </a:lnTo>
                <a:lnTo>
                  <a:pt x="595424" y="5675863"/>
                </a:lnTo>
                <a:lnTo>
                  <a:pt x="554012" y="5657765"/>
                </a:lnTo>
                <a:lnTo>
                  <a:pt x="513644" y="5637797"/>
                </a:lnTo>
                <a:lnTo>
                  <a:pt x="474377" y="5616016"/>
                </a:lnTo>
                <a:lnTo>
                  <a:pt x="436266" y="5592475"/>
                </a:lnTo>
                <a:lnTo>
                  <a:pt x="399365" y="5567230"/>
                </a:lnTo>
                <a:lnTo>
                  <a:pt x="363728" y="5540335"/>
                </a:lnTo>
                <a:lnTo>
                  <a:pt x="329412" y="5511846"/>
                </a:lnTo>
                <a:lnTo>
                  <a:pt x="296471" y="5481818"/>
                </a:lnTo>
                <a:lnTo>
                  <a:pt x="264959" y="5450304"/>
                </a:lnTo>
                <a:lnTo>
                  <a:pt x="234932" y="5417360"/>
                </a:lnTo>
                <a:lnTo>
                  <a:pt x="206445" y="5383042"/>
                </a:lnTo>
                <a:lnTo>
                  <a:pt x="179552" y="5347403"/>
                </a:lnTo>
                <a:lnTo>
                  <a:pt x="154308" y="5310498"/>
                </a:lnTo>
                <a:lnTo>
                  <a:pt x="130768" y="5272383"/>
                </a:lnTo>
                <a:lnTo>
                  <a:pt x="108987" y="5233113"/>
                </a:lnTo>
                <a:lnTo>
                  <a:pt x="89021" y="5192741"/>
                </a:lnTo>
                <a:lnTo>
                  <a:pt x="70923" y="5151324"/>
                </a:lnTo>
                <a:lnTo>
                  <a:pt x="54748" y="5108916"/>
                </a:lnTo>
                <a:lnTo>
                  <a:pt x="40552" y="5065571"/>
                </a:lnTo>
                <a:lnTo>
                  <a:pt x="28390" y="5021345"/>
                </a:lnTo>
                <a:lnTo>
                  <a:pt x="18316" y="4976293"/>
                </a:lnTo>
                <a:lnTo>
                  <a:pt x="10385" y="4930469"/>
                </a:lnTo>
                <a:lnTo>
                  <a:pt x="4652" y="4883928"/>
                </a:lnTo>
                <a:lnTo>
                  <a:pt x="1172" y="4836725"/>
                </a:lnTo>
                <a:lnTo>
                  <a:pt x="0" y="4788916"/>
                </a:lnTo>
                <a:lnTo>
                  <a:pt x="0" y="957834"/>
                </a:lnTo>
                <a:close/>
              </a:path>
            </a:pathLst>
          </a:custGeom>
          <a:ln w="38100">
            <a:solidFill>
              <a:srgbClr val="375F92"/>
            </a:solidFill>
          </a:ln>
        </p:spPr>
        <p:txBody>
          <a:bodyPr wrap="square" lIns="0" tIns="0" rIns="0" bIns="0" rtlCol="0"/>
          <a:lstStyle/>
          <a:p>
            <a:endParaRPr/>
          </a:p>
        </p:txBody>
      </p:sp>
      <p:sp>
        <p:nvSpPr>
          <p:cNvPr id="4" name="object 4"/>
          <p:cNvSpPr/>
          <p:nvPr/>
        </p:nvSpPr>
        <p:spPr>
          <a:xfrm>
            <a:off x="119379" y="1917700"/>
            <a:ext cx="1036319" cy="410717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6839" y="3924300"/>
            <a:ext cx="1188720" cy="227076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0975" y="1960626"/>
            <a:ext cx="914400" cy="3984625"/>
          </a:xfrm>
          <a:custGeom>
            <a:avLst/>
            <a:gdLst/>
            <a:ahLst/>
            <a:cxnLst/>
            <a:rect l="l" t="t" r="r" b="b"/>
            <a:pathLst>
              <a:path w="914400" h="3984625">
                <a:moveTo>
                  <a:pt x="762000" y="0"/>
                </a:moveTo>
                <a:lnTo>
                  <a:pt x="152400" y="0"/>
                </a:lnTo>
                <a:lnTo>
                  <a:pt x="104231" y="7766"/>
                </a:lnTo>
                <a:lnTo>
                  <a:pt x="62396" y="29394"/>
                </a:lnTo>
                <a:lnTo>
                  <a:pt x="29405" y="62380"/>
                </a:lnTo>
                <a:lnTo>
                  <a:pt x="7769" y="104217"/>
                </a:lnTo>
                <a:lnTo>
                  <a:pt x="0" y="152400"/>
                </a:lnTo>
                <a:lnTo>
                  <a:pt x="0" y="3832161"/>
                </a:lnTo>
                <a:lnTo>
                  <a:pt x="7769" y="3880329"/>
                </a:lnTo>
                <a:lnTo>
                  <a:pt x="29405" y="3922164"/>
                </a:lnTo>
                <a:lnTo>
                  <a:pt x="62396" y="3955155"/>
                </a:lnTo>
                <a:lnTo>
                  <a:pt x="104231" y="3976791"/>
                </a:lnTo>
                <a:lnTo>
                  <a:pt x="152400" y="3984561"/>
                </a:lnTo>
                <a:lnTo>
                  <a:pt x="762000" y="3984561"/>
                </a:lnTo>
                <a:lnTo>
                  <a:pt x="810168" y="3976791"/>
                </a:lnTo>
                <a:lnTo>
                  <a:pt x="852003" y="3955155"/>
                </a:lnTo>
                <a:lnTo>
                  <a:pt x="884994" y="3922164"/>
                </a:lnTo>
                <a:lnTo>
                  <a:pt x="906630" y="3880329"/>
                </a:lnTo>
                <a:lnTo>
                  <a:pt x="914400" y="3832161"/>
                </a:lnTo>
                <a:lnTo>
                  <a:pt x="914400" y="152400"/>
                </a:lnTo>
                <a:lnTo>
                  <a:pt x="906630" y="104217"/>
                </a:lnTo>
                <a:lnTo>
                  <a:pt x="884994" y="62380"/>
                </a:lnTo>
                <a:lnTo>
                  <a:pt x="852003" y="29394"/>
                </a:lnTo>
                <a:lnTo>
                  <a:pt x="810168" y="7766"/>
                </a:lnTo>
                <a:lnTo>
                  <a:pt x="762000" y="0"/>
                </a:lnTo>
                <a:close/>
              </a:path>
            </a:pathLst>
          </a:custGeom>
          <a:solidFill>
            <a:srgbClr val="375F92"/>
          </a:solidFill>
        </p:spPr>
        <p:txBody>
          <a:bodyPr wrap="square" lIns="0" tIns="0" rIns="0" bIns="0" rtlCol="0"/>
          <a:lstStyle/>
          <a:p>
            <a:endParaRPr/>
          </a:p>
        </p:txBody>
      </p:sp>
      <p:sp>
        <p:nvSpPr>
          <p:cNvPr id="7" name="object 7"/>
          <p:cNvSpPr txBox="1"/>
          <p:nvPr/>
        </p:nvSpPr>
        <p:spPr>
          <a:xfrm>
            <a:off x="381000" y="3276600"/>
            <a:ext cx="534035" cy="1438910"/>
          </a:xfrm>
          <a:prstGeom prst="rect">
            <a:avLst/>
          </a:prstGeom>
        </p:spPr>
        <p:txBody>
          <a:bodyPr vert="vert270" wrap="square" lIns="0" tIns="0" rIns="0" bIns="0" rtlCol="0">
            <a:spAutoFit/>
          </a:bodyPr>
          <a:lstStyle/>
          <a:p>
            <a:pPr marL="12700">
              <a:lnSpc>
                <a:spcPts val="3965"/>
              </a:lnSpc>
            </a:pPr>
            <a:r>
              <a:rPr sz="4000" b="1" dirty="0" err="1">
                <a:solidFill>
                  <a:srgbClr val="FFFFFF"/>
                </a:solidFill>
                <a:latin typeface="Book Antiqua"/>
                <a:cs typeface="Book Antiqua"/>
              </a:rPr>
              <a:t>V</a:t>
            </a:r>
            <a:r>
              <a:rPr sz="4000" b="1" spc="5" dirty="0" err="1">
                <a:solidFill>
                  <a:srgbClr val="FFFFFF"/>
                </a:solidFill>
                <a:latin typeface="Book Antiqua"/>
                <a:cs typeface="Book Antiqua"/>
              </a:rPr>
              <a:t>í</a:t>
            </a:r>
            <a:r>
              <a:rPr sz="4000" b="1" dirty="0" err="1">
                <a:solidFill>
                  <a:srgbClr val="FFFFFF"/>
                </a:solidFill>
                <a:latin typeface="Book Antiqua"/>
                <a:cs typeface="Book Antiqua"/>
              </a:rPr>
              <a:t>deo</a:t>
            </a:r>
            <a:endParaRPr sz="4000" dirty="0">
              <a:latin typeface="Book Antiqua"/>
              <a:cs typeface="Book Antiqua"/>
            </a:endParaRPr>
          </a:p>
        </p:txBody>
      </p:sp>
      <p:sp>
        <p:nvSpPr>
          <p:cNvPr id="15" name="CaixaDeTexto 14">
            <a:hlinkClick r:id="rId4" action="ppaction://hlinkfile"/>
          </p:cNvPr>
          <p:cNvSpPr txBox="1"/>
          <p:nvPr/>
        </p:nvSpPr>
        <p:spPr>
          <a:xfrm>
            <a:off x="2133600" y="2568476"/>
            <a:ext cx="6248400" cy="2308324"/>
          </a:xfrm>
          <a:prstGeom prst="rect">
            <a:avLst/>
          </a:prstGeom>
          <a:noFill/>
        </p:spPr>
        <p:txBody>
          <a:bodyPr wrap="square" rtlCol="0">
            <a:spAutoFit/>
          </a:bodyPr>
          <a:lstStyle/>
          <a:p>
            <a:pPr algn="ctr"/>
            <a:r>
              <a:rPr lang="pt-BR" sz="4800" dirty="0" smtClean="0">
                <a:solidFill>
                  <a:schemeClr val="accent1">
                    <a:lumMod val="75000"/>
                  </a:schemeClr>
                </a:solidFill>
                <a:latin typeface="Bodoni MT Black" panose="02070A03080606020203" pitchFamily="18" charset="0"/>
              </a:rPr>
              <a:t>“A IMPORTÂNCIA DA ARTE NA EDUCAÇÃO”</a:t>
            </a:r>
            <a:endParaRPr lang="pt-BR" sz="4800" dirty="0">
              <a:solidFill>
                <a:schemeClr val="accent1">
                  <a:lumMod val="75000"/>
                </a:schemeClr>
              </a:solidFill>
              <a:latin typeface="Bodoni MT Black" panose="02070A03080606020203"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14979" y="833119"/>
            <a:ext cx="3114040" cy="6578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018663" y="836650"/>
            <a:ext cx="3107055" cy="653415"/>
          </a:xfrm>
          <a:custGeom>
            <a:avLst/>
            <a:gdLst/>
            <a:ahLst/>
            <a:cxnLst/>
            <a:rect l="l" t="t" r="r" b="b"/>
            <a:pathLst>
              <a:path w="3107054" h="653415">
                <a:moveTo>
                  <a:pt x="0" y="652932"/>
                </a:moveTo>
                <a:lnTo>
                  <a:pt x="3106674" y="652932"/>
                </a:lnTo>
                <a:lnTo>
                  <a:pt x="3106674" y="0"/>
                </a:lnTo>
                <a:lnTo>
                  <a:pt x="0" y="0"/>
                </a:lnTo>
                <a:lnTo>
                  <a:pt x="0" y="652932"/>
                </a:lnTo>
                <a:close/>
              </a:path>
            </a:pathLst>
          </a:custGeom>
          <a:ln w="9525">
            <a:solidFill>
              <a:srgbClr val="974707"/>
            </a:solidFill>
          </a:ln>
        </p:spPr>
        <p:txBody>
          <a:bodyPr wrap="square" lIns="0" tIns="0" rIns="0" bIns="0" rtlCol="0"/>
          <a:lstStyle/>
          <a:p>
            <a:endParaRPr/>
          </a:p>
        </p:txBody>
      </p:sp>
      <p:sp>
        <p:nvSpPr>
          <p:cNvPr id="4" name="object 4"/>
          <p:cNvSpPr/>
          <p:nvPr/>
        </p:nvSpPr>
        <p:spPr>
          <a:xfrm>
            <a:off x="3563620" y="695959"/>
            <a:ext cx="2047239" cy="11176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950459" y="695959"/>
            <a:ext cx="792479" cy="1117600"/>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457200" y="2209800"/>
            <a:ext cx="8229600" cy="3462486"/>
          </a:xfrm>
          <a:prstGeom prst="rect">
            <a:avLst/>
          </a:prstGeom>
          <a:ln w="28574">
            <a:solidFill>
              <a:srgbClr val="77923B"/>
            </a:solidFill>
          </a:ln>
        </p:spPr>
        <p:txBody>
          <a:bodyPr vert="horz" wrap="square" lIns="0" tIns="0" rIns="0" bIns="0" rtlCol="0">
            <a:spAutoFit/>
          </a:bodyPr>
          <a:lstStyle/>
          <a:p>
            <a:pPr marL="534034" indent="-457200">
              <a:lnSpc>
                <a:spcPts val="3015"/>
              </a:lnSpc>
              <a:spcBef>
                <a:spcPts val="600"/>
              </a:spcBef>
              <a:spcAft>
                <a:spcPts val="600"/>
              </a:spcAft>
              <a:buFont typeface="Wingdings" panose="05000000000000000000" pitchFamily="2" charset="2"/>
              <a:buChar char="Ø"/>
              <a:tabLst>
                <a:tab pos="419734" algn="l"/>
                <a:tab pos="420370" algn="l"/>
              </a:tabLst>
            </a:pPr>
            <a:r>
              <a:rPr sz="3000" spc="-15" dirty="0" err="1" smtClean="0">
                <a:latin typeface="Calibri"/>
                <a:cs typeface="Calibri"/>
              </a:rPr>
              <a:t>Leitur</a:t>
            </a:r>
            <a:r>
              <a:rPr lang="pt-BR" sz="3000" spc="-15" dirty="0" smtClean="0">
                <a:latin typeface="Calibri"/>
                <a:cs typeface="Calibri"/>
              </a:rPr>
              <a:t>a</a:t>
            </a:r>
            <a:r>
              <a:rPr sz="3000" spc="-80" dirty="0" smtClean="0">
                <a:latin typeface="Calibri"/>
                <a:cs typeface="Calibri"/>
              </a:rPr>
              <a:t> </a:t>
            </a:r>
            <a:r>
              <a:rPr sz="3000" spc="-10" dirty="0" err="1" smtClean="0">
                <a:latin typeface="Calibri"/>
                <a:cs typeface="Calibri"/>
              </a:rPr>
              <a:t>Deleite</a:t>
            </a:r>
            <a:r>
              <a:rPr lang="pt-BR" sz="3000" spc="-10" dirty="0" smtClean="0">
                <a:latin typeface="Calibri"/>
                <a:cs typeface="Calibri"/>
              </a:rPr>
              <a:t>;</a:t>
            </a:r>
            <a:endParaRPr sz="3000" dirty="0">
              <a:latin typeface="Calibri"/>
              <a:cs typeface="Calibri"/>
            </a:endParaRPr>
          </a:p>
          <a:p>
            <a:pPr marL="534034" indent="-457200">
              <a:lnSpc>
                <a:spcPct val="100000"/>
              </a:lnSpc>
              <a:spcBef>
                <a:spcPts val="600"/>
              </a:spcBef>
              <a:spcAft>
                <a:spcPts val="600"/>
              </a:spcAft>
              <a:buFont typeface="Wingdings" panose="05000000000000000000" pitchFamily="2" charset="2"/>
              <a:buChar char="Ø"/>
              <a:tabLst>
                <a:tab pos="419734" algn="l"/>
                <a:tab pos="420370" algn="l"/>
              </a:tabLst>
            </a:pPr>
            <a:r>
              <a:rPr sz="3000" spc="-5" dirty="0" err="1" smtClean="0">
                <a:latin typeface="Calibri"/>
                <a:cs typeface="Calibri"/>
              </a:rPr>
              <a:t>Caderno</a:t>
            </a:r>
            <a:r>
              <a:rPr sz="3000" spc="-85" dirty="0" smtClean="0">
                <a:latin typeface="Calibri"/>
                <a:cs typeface="Calibri"/>
              </a:rPr>
              <a:t> </a:t>
            </a:r>
            <a:r>
              <a:rPr lang="pt-BR" sz="3000" dirty="0" smtClean="0">
                <a:latin typeface="Calibri"/>
                <a:cs typeface="Calibri"/>
              </a:rPr>
              <a:t>6;</a:t>
            </a:r>
            <a:endParaRPr sz="3000" dirty="0">
              <a:latin typeface="Calibri"/>
              <a:cs typeface="Calibri"/>
            </a:endParaRPr>
          </a:p>
          <a:p>
            <a:pPr marL="534034" indent="-457200">
              <a:lnSpc>
                <a:spcPct val="100000"/>
              </a:lnSpc>
              <a:spcBef>
                <a:spcPts val="600"/>
              </a:spcBef>
              <a:spcAft>
                <a:spcPts val="600"/>
              </a:spcAft>
              <a:buFont typeface="Wingdings" panose="05000000000000000000" pitchFamily="2" charset="2"/>
              <a:buChar char="Ø"/>
              <a:tabLst>
                <a:tab pos="419734" algn="l"/>
                <a:tab pos="420370" algn="l"/>
              </a:tabLst>
            </a:pPr>
            <a:r>
              <a:rPr sz="3000" spc="-15" dirty="0" smtClean="0">
                <a:latin typeface="Calibri"/>
                <a:cs typeface="Calibri"/>
              </a:rPr>
              <a:t>Atividade </a:t>
            </a:r>
            <a:r>
              <a:rPr sz="3000" dirty="0" err="1">
                <a:latin typeface="Calibri"/>
                <a:cs typeface="Calibri"/>
              </a:rPr>
              <a:t>em</a:t>
            </a:r>
            <a:r>
              <a:rPr sz="3000" spc="-60" dirty="0">
                <a:latin typeface="Calibri"/>
                <a:cs typeface="Calibri"/>
              </a:rPr>
              <a:t> </a:t>
            </a:r>
            <a:r>
              <a:rPr sz="3000" dirty="0" err="1" smtClean="0">
                <a:latin typeface="Calibri"/>
                <a:cs typeface="Calibri"/>
              </a:rPr>
              <a:t>grupo</a:t>
            </a:r>
            <a:r>
              <a:rPr lang="pt-BR" sz="3000" dirty="0" smtClean="0">
                <a:latin typeface="Calibri"/>
                <a:cs typeface="Calibri"/>
              </a:rPr>
              <a:t>;</a:t>
            </a:r>
            <a:endParaRPr sz="3000" dirty="0">
              <a:latin typeface="Calibri"/>
              <a:cs typeface="Calibri"/>
            </a:endParaRPr>
          </a:p>
          <a:p>
            <a:pPr marL="534034" indent="-457200">
              <a:lnSpc>
                <a:spcPct val="100000"/>
              </a:lnSpc>
              <a:spcBef>
                <a:spcPts val="600"/>
              </a:spcBef>
              <a:spcAft>
                <a:spcPts val="600"/>
              </a:spcAft>
              <a:buFont typeface="Wingdings" panose="05000000000000000000" pitchFamily="2" charset="2"/>
              <a:buChar char="Ø"/>
              <a:tabLst>
                <a:tab pos="419734" algn="l"/>
                <a:tab pos="420370" algn="l"/>
              </a:tabLst>
            </a:pPr>
            <a:r>
              <a:rPr sz="3000" spc="-5" dirty="0" err="1">
                <a:latin typeface="Calibri"/>
                <a:cs typeface="Calibri"/>
              </a:rPr>
              <a:t>Caderno</a:t>
            </a:r>
            <a:r>
              <a:rPr sz="3000" spc="-85" dirty="0">
                <a:latin typeface="Calibri"/>
                <a:cs typeface="Calibri"/>
              </a:rPr>
              <a:t> </a:t>
            </a:r>
            <a:r>
              <a:rPr lang="pt-BR" sz="3000" dirty="0" smtClean="0">
                <a:latin typeface="Calibri"/>
                <a:cs typeface="Calibri"/>
              </a:rPr>
              <a:t>7;</a:t>
            </a:r>
          </a:p>
          <a:p>
            <a:pPr marL="534034" indent="-457200">
              <a:spcBef>
                <a:spcPts val="600"/>
              </a:spcBef>
              <a:spcAft>
                <a:spcPts val="600"/>
              </a:spcAft>
              <a:buFont typeface="Wingdings" panose="05000000000000000000" pitchFamily="2" charset="2"/>
              <a:buChar char="Ø"/>
              <a:tabLst>
                <a:tab pos="419734" algn="l"/>
                <a:tab pos="420370" algn="l"/>
              </a:tabLst>
            </a:pPr>
            <a:r>
              <a:rPr lang="pt-BR" sz="3000" spc="-15" dirty="0" smtClean="0">
                <a:cs typeface="Calibri"/>
              </a:rPr>
              <a:t>Atividade </a:t>
            </a:r>
            <a:r>
              <a:rPr lang="pt-BR" sz="3000" dirty="0" smtClean="0">
                <a:cs typeface="Calibri"/>
              </a:rPr>
              <a:t>em</a:t>
            </a:r>
            <a:r>
              <a:rPr lang="pt-BR" sz="3000" spc="-60" dirty="0" smtClean="0">
                <a:cs typeface="Calibri"/>
              </a:rPr>
              <a:t> </a:t>
            </a:r>
            <a:r>
              <a:rPr lang="pt-BR" sz="3000" dirty="0" smtClean="0">
                <a:cs typeface="Calibri"/>
              </a:rPr>
              <a:t>grupo;</a:t>
            </a:r>
            <a:endParaRPr sz="3000" dirty="0">
              <a:latin typeface="Calibri"/>
              <a:cs typeface="Calibri"/>
            </a:endParaRPr>
          </a:p>
          <a:p>
            <a:pPr marL="534034" indent="-457200">
              <a:lnSpc>
                <a:spcPct val="100000"/>
              </a:lnSpc>
              <a:spcBef>
                <a:spcPts val="600"/>
              </a:spcBef>
              <a:spcAft>
                <a:spcPts val="600"/>
              </a:spcAft>
              <a:buFont typeface="Wingdings" panose="05000000000000000000" pitchFamily="2" charset="2"/>
              <a:buChar char="Ø"/>
              <a:tabLst>
                <a:tab pos="419734" algn="l"/>
                <a:tab pos="420370" algn="l"/>
              </a:tabLst>
            </a:pPr>
            <a:r>
              <a:rPr lang="pt-BR" sz="3000" dirty="0" smtClean="0">
                <a:latin typeface="Calibri"/>
                <a:cs typeface="Calibri"/>
              </a:rPr>
              <a:t>Orientações quanto as atividades EAD.</a:t>
            </a:r>
            <a:endParaRPr sz="3000" dirty="0">
              <a:latin typeface="Calibri"/>
              <a:cs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403648" y="980728"/>
            <a:ext cx="5976664" cy="1446550"/>
          </a:xfrm>
          <a:prstGeom prst="rect">
            <a:avLst/>
          </a:prstGeom>
          <a:noFill/>
          <a:ln w="28575">
            <a:solidFill>
              <a:schemeClr val="accent3"/>
            </a:solidFill>
          </a:ln>
        </p:spPr>
        <p:txBody>
          <a:bodyPr wrap="square" rtlCol="0">
            <a:spAutoFit/>
          </a:bodyPr>
          <a:lstStyle/>
          <a:p>
            <a:pPr algn="ctr"/>
            <a:r>
              <a:rPr lang="pt-BR" sz="4400" b="1" dirty="0" smtClean="0">
                <a:solidFill>
                  <a:schemeClr val="accent3">
                    <a:lumMod val="75000"/>
                  </a:schemeClr>
                </a:solidFill>
                <a:latin typeface="Goudy Old Style" pitchFamily="18" charset="0"/>
                <a:ea typeface="Gungsuh" panose="02030600000101010101" pitchFamily="18" charset="-127"/>
              </a:rPr>
              <a:t>ATIVIDADE EM GRUPO</a:t>
            </a:r>
            <a:endParaRPr lang="pt-BR" sz="4400" b="1" dirty="0">
              <a:solidFill>
                <a:schemeClr val="accent3">
                  <a:lumMod val="75000"/>
                </a:schemeClr>
              </a:solidFill>
              <a:latin typeface="Goudy Old Style" pitchFamily="18" charset="0"/>
              <a:ea typeface="Gungsuh" panose="02030600000101010101" pitchFamily="18" charset="-127"/>
            </a:endParaRPr>
          </a:p>
        </p:txBody>
      </p:sp>
      <p:pic>
        <p:nvPicPr>
          <p:cNvPr id="3" name="Picture 2" descr="http://www.sp.senac.br/imagens/eventos/001592201302251055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2924944"/>
            <a:ext cx="2968724" cy="31518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2" descr="http://i.imgur.com/1GDED.jpg"/>
          <p:cNvPicPr>
            <a:picLocks noChangeAspect="1" noChangeArrowheads="1"/>
          </p:cNvPicPr>
          <p:nvPr/>
        </p:nvPicPr>
        <p:blipFill>
          <a:blip r:embed="rId2" cstate="print"/>
          <a:srcRect/>
          <a:stretch>
            <a:fillRect/>
          </a:stretch>
        </p:blipFill>
        <p:spPr bwMode="auto">
          <a:xfrm>
            <a:off x="1600200" y="1600200"/>
            <a:ext cx="6270851" cy="4724400"/>
          </a:xfrm>
          <a:prstGeom prst="rect">
            <a:avLst/>
          </a:prstGeom>
          <a:noFill/>
          <a:ln w="9525">
            <a:noFill/>
            <a:miter lim="800000"/>
            <a:headEnd/>
            <a:tailEnd/>
          </a:ln>
        </p:spPr>
      </p:pic>
      <p:sp>
        <p:nvSpPr>
          <p:cNvPr id="5" name="CaixaDeTexto 4"/>
          <p:cNvSpPr txBox="1"/>
          <p:nvPr/>
        </p:nvSpPr>
        <p:spPr>
          <a:xfrm>
            <a:off x="1295400" y="838200"/>
            <a:ext cx="6858000" cy="584775"/>
          </a:xfrm>
          <a:prstGeom prst="rect">
            <a:avLst/>
          </a:prstGeom>
          <a:noFill/>
        </p:spPr>
        <p:txBody>
          <a:bodyPr wrap="square" rtlCol="0">
            <a:spAutoFit/>
          </a:bodyPr>
          <a:lstStyle/>
          <a:p>
            <a:pPr algn="ctr"/>
            <a:r>
              <a:rPr lang="pt-BR" sz="3200" dirty="0" smtClean="0">
                <a:latin typeface="Berlin Sans FB" pitchFamily="34" charset="0"/>
              </a:rPr>
              <a:t>EXPLORANDO OUTRAS FORMAS</a:t>
            </a:r>
            <a:endParaRPr lang="pt-BR" sz="3200" dirty="0">
              <a:latin typeface="Berlin Sans FB"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m para tangram"/>
          <p:cNvPicPr>
            <a:picLocks noChangeAspect="1" noChangeArrowheads="1"/>
          </p:cNvPicPr>
          <p:nvPr/>
        </p:nvPicPr>
        <p:blipFill>
          <a:blip r:embed="rId2" cstate="print"/>
          <a:srcRect/>
          <a:stretch>
            <a:fillRect/>
          </a:stretch>
        </p:blipFill>
        <p:spPr bwMode="auto">
          <a:xfrm>
            <a:off x="1295400" y="1828800"/>
            <a:ext cx="6875592" cy="4591050"/>
          </a:xfrm>
          <a:prstGeom prst="rect">
            <a:avLst/>
          </a:prstGeom>
          <a:noFill/>
        </p:spPr>
      </p:pic>
      <p:sp>
        <p:nvSpPr>
          <p:cNvPr id="5" name="CaixaDeTexto 4"/>
          <p:cNvSpPr txBox="1"/>
          <p:nvPr/>
        </p:nvSpPr>
        <p:spPr>
          <a:xfrm>
            <a:off x="1371600" y="838200"/>
            <a:ext cx="6705600" cy="76944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pt-BR" sz="4400" b="1" dirty="0" smtClean="0">
                <a:solidFill>
                  <a:schemeClr val="accent3">
                    <a:lumMod val="50000"/>
                  </a:schemeClr>
                </a:solidFill>
                <a:effectLst>
                  <a:outerShdw blurRad="38100" dist="38100" dir="2700000" algn="tl">
                    <a:srgbClr val="000000">
                      <a:alpha val="43137"/>
                    </a:srgbClr>
                  </a:outerShdw>
                </a:effectLst>
                <a:latin typeface="Bradley Hand ITC" pitchFamily="66" charset="0"/>
              </a:rPr>
              <a:t>AGORA É COM VOCÊ!</a:t>
            </a:r>
            <a:endParaRPr lang="pt-BR" sz="4400" b="1" dirty="0">
              <a:solidFill>
                <a:schemeClr val="accent3">
                  <a:lumMod val="50000"/>
                </a:schemeClr>
              </a:solidFill>
              <a:effectLst>
                <a:outerShdw blurRad="38100" dist="38100" dir="2700000" algn="tl">
                  <a:srgbClr val="000000">
                    <a:alpha val="43137"/>
                  </a:srgbClr>
                </a:outerShdw>
              </a:effectLst>
              <a:latin typeface="Bradley Hand ITC" pitchFamily="66"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images.png"/>
          <p:cNvPicPr>
            <a:picLocks noChangeAspect="1"/>
          </p:cNvPicPr>
          <p:nvPr/>
        </p:nvPicPr>
        <p:blipFill>
          <a:blip r:embed="rId2" cstate="print"/>
          <a:srcRect t="4167" b="6250"/>
          <a:stretch>
            <a:fillRect/>
          </a:stretch>
        </p:blipFill>
        <p:spPr>
          <a:xfrm>
            <a:off x="1600200" y="1066800"/>
            <a:ext cx="5745125" cy="51466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0562" y="732472"/>
            <a:ext cx="7762874" cy="984885"/>
          </a:xfrm>
        </p:spPr>
        <p:txBody>
          <a:bodyPr/>
          <a:lstStyle/>
          <a:p>
            <a:pPr algn="ctr"/>
            <a:r>
              <a:rPr lang="pt-BR" sz="3200" b="1" dirty="0" smtClean="0">
                <a:solidFill>
                  <a:schemeClr val="accent6">
                    <a:lumMod val="75000"/>
                  </a:schemeClr>
                </a:solidFill>
              </a:rPr>
              <a:t>Alfabetização matemática na perspectiva do letramento</a:t>
            </a:r>
            <a:endParaRPr lang="pt-BR" sz="3200" b="1" dirty="0">
              <a:solidFill>
                <a:schemeClr val="accent6">
                  <a:lumMod val="75000"/>
                </a:schemeClr>
              </a:solidFill>
            </a:endParaRP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046" t="17834" r="28077" b="27307"/>
          <a:stretch/>
        </p:blipFill>
        <p:spPr bwMode="auto">
          <a:xfrm rot="5400000">
            <a:off x="210804" y="2760996"/>
            <a:ext cx="3928059" cy="2825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329" t="44466" r="49253" b="20227"/>
          <a:stretch/>
        </p:blipFill>
        <p:spPr bwMode="auto">
          <a:xfrm>
            <a:off x="3962400" y="1905000"/>
            <a:ext cx="44196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p:cNvSpPr txBox="1"/>
          <p:nvPr/>
        </p:nvSpPr>
        <p:spPr>
          <a:xfrm>
            <a:off x="7239000" y="2209800"/>
            <a:ext cx="762000" cy="369332"/>
          </a:xfrm>
          <a:prstGeom prst="rect">
            <a:avLst/>
          </a:prstGeom>
          <a:solidFill>
            <a:schemeClr val="bg1"/>
          </a:solidFill>
          <a:ln>
            <a:noFill/>
          </a:ln>
        </p:spPr>
        <p:txBody>
          <a:bodyPr wrap="square" rtlCol="0">
            <a:spAutoFit/>
          </a:bodyPr>
          <a:lstStyle/>
          <a:p>
            <a:r>
              <a:rPr lang="pt-BR" b="1" dirty="0" smtClean="0"/>
              <a:t>2014</a:t>
            </a:r>
            <a:endParaRPr lang="pt-BR" b="1" dirty="0"/>
          </a:p>
        </p:txBody>
      </p:sp>
    </p:spTree>
    <p:extLst>
      <p:ext uri="{BB962C8B-B14F-4D97-AF65-F5344CB8AC3E}">
        <p14:creationId xmlns:p14="http://schemas.microsoft.com/office/powerpoint/2010/main" val="3090436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2057400"/>
            <a:ext cx="8305800" cy="2971800"/>
          </a:xfrm>
          <a:custGeom>
            <a:avLst/>
            <a:gdLst/>
            <a:ahLst/>
            <a:cxnLst/>
            <a:rect l="l" t="t" r="r" b="b"/>
            <a:pathLst>
              <a:path w="8065134" h="4919345">
                <a:moveTo>
                  <a:pt x="0" y="4919218"/>
                </a:moveTo>
                <a:lnTo>
                  <a:pt x="8064881" y="4919218"/>
                </a:lnTo>
                <a:lnTo>
                  <a:pt x="8064881" y="0"/>
                </a:lnTo>
                <a:lnTo>
                  <a:pt x="0" y="0"/>
                </a:lnTo>
                <a:lnTo>
                  <a:pt x="0" y="4919218"/>
                </a:lnTo>
                <a:close/>
              </a:path>
            </a:pathLst>
          </a:custGeom>
          <a:ln w="28574">
            <a:solidFill>
              <a:srgbClr val="9BBA58"/>
            </a:solidFill>
          </a:ln>
        </p:spPr>
        <p:txBody>
          <a:bodyPr wrap="square" lIns="0" tIns="0" rIns="0" bIns="0" rtlCol="0"/>
          <a:lstStyle/>
          <a:p>
            <a:pPr algn="just"/>
            <a:endParaRPr dirty="0"/>
          </a:p>
        </p:txBody>
      </p:sp>
      <p:sp>
        <p:nvSpPr>
          <p:cNvPr id="4" name="object 4"/>
          <p:cNvSpPr/>
          <p:nvPr/>
        </p:nvSpPr>
        <p:spPr>
          <a:xfrm>
            <a:off x="2979420" y="632459"/>
            <a:ext cx="3489959" cy="1234439"/>
          </a:xfrm>
          <a:prstGeom prst="rect">
            <a:avLst/>
          </a:prstGeom>
          <a:blipFill>
            <a:blip r:embed="rId2" cstate="print"/>
            <a:stretch>
              <a:fillRect/>
            </a:stretch>
          </a:blipFill>
        </p:spPr>
        <p:txBody>
          <a:bodyPr wrap="square" lIns="0" tIns="0" rIns="0" bIns="0" rtlCol="0"/>
          <a:lstStyle/>
          <a:p>
            <a:endParaRPr dirty="0">
              <a:solidFill>
                <a:schemeClr val="accent6">
                  <a:lumMod val="75000"/>
                </a:schemeClr>
              </a:solidFill>
            </a:endParaRPr>
          </a:p>
        </p:txBody>
      </p:sp>
      <p:sp>
        <p:nvSpPr>
          <p:cNvPr id="5" name="object 5"/>
          <p:cNvSpPr/>
          <p:nvPr/>
        </p:nvSpPr>
        <p:spPr>
          <a:xfrm>
            <a:off x="5737859" y="632459"/>
            <a:ext cx="871219" cy="1234439"/>
          </a:xfrm>
          <a:prstGeom prst="rect">
            <a:avLst/>
          </a:prstGeom>
          <a:blipFill>
            <a:blip r:embed="rId3" cstate="print"/>
            <a:stretch>
              <a:fillRect/>
            </a:stretch>
          </a:blipFill>
        </p:spPr>
        <p:txBody>
          <a:bodyPr wrap="square" lIns="0" tIns="0" rIns="0" bIns="0" rtlCol="0"/>
          <a:lstStyle/>
          <a:p>
            <a:endParaRPr/>
          </a:p>
        </p:txBody>
      </p:sp>
      <p:sp>
        <p:nvSpPr>
          <p:cNvPr id="7" name="Retângulo 6"/>
          <p:cNvSpPr/>
          <p:nvPr/>
        </p:nvSpPr>
        <p:spPr>
          <a:xfrm>
            <a:off x="381000" y="1981200"/>
            <a:ext cx="8291260" cy="2677656"/>
          </a:xfrm>
          <a:prstGeom prst="rect">
            <a:avLst/>
          </a:prstGeom>
        </p:spPr>
        <p:txBody>
          <a:bodyPr wrap="square">
            <a:spAutoFit/>
          </a:bodyPr>
          <a:lstStyle/>
          <a:p>
            <a:pPr marL="285750" indent="-285750" algn="just">
              <a:buFont typeface="Wingdings" panose="05000000000000000000" pitchFamily="2" charset="2"/>
              <a:buChar char="Ø"/>
            </a:pPr>
            <a:endParaRPr lang="pt-BR" sz="2800" dirty="0"/>
          </a:p>
          <a:p>
            <a:pPr marL="285750" indent="-285750" algn="just">
              <a:buFont typeface="Wingdings" panose="05000000000000000000" pitchFamily="2" charset="2"/>
              <a:buChar char="Ø"/>
            </a:pPr>
            <a:r>
              <a:rPr lang="pt-BR" sz="2800" dirty="0" smtClean="0"/>
              <a:t>Retomar temáticas relevantes dos anos anteriores do PNAIC;</a:t>
            </a:r>
          </a:p>
          <a:p>
            <a:pPr marL="285750" indent="-285750" algn="just">
              <a:buFont typeface="Wingdings" panose="05000000000000000000" pitchFamily="2" charset="2"/>
              <a:buChar char="Ø"/>
            </a:pPr>
            <a:endParaRPr lang="pt-BR" sz="2800" dirty="0" smtClean="0"/>
          </a:p>
          <a:p>
            <a:pPr marL="285750" indent="-285750" algn="just">
              <a:buFont typeface="Wingdings" panose="05000000000000000000" pitchFamily="2" charset="2"/>
              <a:buChar char="Ø"/>
            </a:pPr>
            <a:r>
              <a:rPr lang="pt-BR" sz="2800" dirty="0" smtClean="0"/>
              <a:t> Aprofundar temáticas da Educação Matemática essenciais para o ciclo de alfabetização.</a:t>
            </a:r>
            <a:endParaRPr lang="pt-BR"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762000"/>
            <a:ext cx="7762874" cy="553998"/>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pt-BR" sz="3600" b="1" dirty="0" smtClean="0">
                <a:solidFill>
                  <a:schemeClr val="bg1"/>
                </a:solidFill>
              </a:rPr>
              <a:t>Matemática como um texto</a:t>
            </a:r>
            <a:endParaRPr lang="pt-BR" sz="3600" b="1" dirty="0">
              <a:solidFill>
                <a:schemeClr val="bg1"/>
              </a:solidFill>
            </a:endParaRPr>
          </a:p>
        </p:txBody>
      </p:sp>
      <p:sp>
        <p:nvSpPr>
          <p:cNvPr id="3" name="Espaço Reservado para Texto 2"/>
          <p:cNvSpPr>
            <a:spLocks noGrp="1"/>
          </p:cNvSpPr>
          <p:nvPr>
            <p:ph type="body" idx="1"/>
          </p:nvPr>
        </p:nvSpPr>
        <p:spPr>
          <a:xfrm>
            <a:off x="228600" y="1219200"/>
            <a:ext cx="8686800" cy="5103833"/>
          </a:xfrm>
        </p:spPr>
        <p:txBody>
          <a:bodyPr/>
          <a:lstStyle/>
          <a:p>
            <a:pPr algn="just">
              <a:lnSpc>
                <a:spcPct val="150000"/>
              </a:lnSpc>
            </a:pPr>
            <a:r>
              <a:rPr lang="pt-BR" sz="2800" dirty="0" smtClean="0"/>
              <a:t>Alguns conhecimentos são fundamentais para se viver em sociedade, por exemplo:</a:t>
            </a:r>
          </a:p>
          <a:p>
            <a:pPr algn="just">
              <a:lnSpc>
                <a:spcPct val="150000"/>
              </a:lnSpc>
              <a:buFont typeface="Wingdings" pitchFamily="2" charset="2"/>
              <a:buChar char="Ø"/>
            </a:pPr>
            <a:r>
              <a:rPr lang="pt-BR" sz="2800" dirty="0" smtClean="0"/>
              <a:t>Saber contar;</a:t>
            </a:r>
          </a:p>
          <a:p>
            <a:pPr algn="just">
              <a:lnSpc>
                <a:spcPct val="150000"/>
              </a:lnSpc>
              <a:buFont typeface="Wingdings" pitchFamily="2" charset="2"/>
              <a:buChar char="Ø"/>
            </a:pPr>
            <a:r>
              <a:rPr lang="pt-BR" sz="2800" dirty="0" smtClean="0"/>
              <a:t>Calcular;</a:t>
            </a:r>
          </a:p>
          <a:p>
            <a:pPr algn="just">
              <a:lnSpc>
                <a:spcPct val="150000"/>
              </a:lnSpc>
              <a:buFont typeface="Wingdings" pitchFamily="2" charset="2"/>
              <a:buChar char="Ø"/>
            </a:pPr>
            <a:r>
              <a:rPr lang="pt-BR" sz="2800" dirty="0" smtClean="0"/>
              <a:t>Medir;</a:t>
            </a:r>
          </a:p>
          <a:p>
            <a:pPr algn="just">
              <a:lnSpc>
                <a:spcPct val="150000"/>
              </a:lnSpc>
              <a:buFont typeface="Wingdings" pitchFamily="2" charset="2"/>
              <a:buChar char="Ø"/>
            </a:pPr>
            <a:r>
              <a:rPr lang="pt-BR" sz="2800" dirty="0" smtClean="0"/>
              <a:t>Perceber proporcionalidades;</a:t>
            </a:r>
          </a:p>
          <a:p>
            <a:pPr algn="just">
              <a:lnSpc>
                <a:spcPct val="150000"/>
              </a:lnSpc>
              <a:buFont typeface="Wingdings" pitchFamily="2" charset="2"/>
              <a:buChar char="Ø"/>
            </a:pPr>
            <a:r>
              <a:rPr lang="pt-BR" sz="2800" dirty="0" smtClean="0"/>
              <a:t>Reconhecer formas;</a:t>
            </a:r>
          </a:p>
          <a:p>
            <a:pPr algn="just">
              <a:lnSpc>
                <a:spcPct val="150000"/>
              </a:lnSpc>
              <a:buFont typeface="Wingdings" pitchFamily="2" charset="2"/>
              <a:buChar char="Ø"/>
            </a:pPr>
            <a:r>
              <a:rPr lang="pt-BR" sz="2800" dirty="0" smtClean="0"/>
              <a:t> Fazer leitura de gráficos e tabelas.</a:t>
            </a:r>
          </a:p>
        </p:txBody>
      </p:sp>
    </p:spTree>
    <p:extLst>
      <p:ext uri="{BB962C8B-B14F-4D97-AF65-F5344CB8AC3E}">
        <p14:creationId xmlns:p14="http://schemas.microsoft.com/office/powerpoint/2010/main" val="2383951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09600" y="1143000"/>
            <a:ext cx="7924800"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t-BR" sz="2800" b="1" dirty="0" smtClean="0">
                <a:solidFill>
                  <a:schemeClr val="accent3">
                    <a:lumMod val="50000"/>
                  </a:schemeClr>
                </a:solidFill>
              </a:rPr>
              <a:t>Representar, falar, escutar, escrever e ler são </a:t>
            </a:r>
            <a:r>
              <a:rPr lang="pt-BR" sz="2800" b="1" dirty="0" smtClean="0">
                <a:solidFill>
                  <a:schemeClr val="accent3">
                    <a:lumMod val="50000"/>
                  </a:schemeClr>
                </a:solidFill>
                <a:effectLst>
                  <a:outerShdw blurRad="38100" dist="38100" dir="2700000" algn="tl">
                    <a:srgbClr val="000000">
                      <a:alpha val="43137"/>
                    </a:srgbClr>
                  </a:outerShdw>
                </a:effectLst>
              </a:rPr>
              <a:t>habilidades de comunicação </a:t>
            </a:r>
            <a:r>
              <a:rPr lang="pt-BR" sz="2800" b="1" dirty="0" smtClean="0">
                <a:solidFill>
                  <a:schemeClr val="accent3">
                    <a:lumMod val="50000"/>
                  </a:schemeClr>
                </a:solidFill>
              </a:rPr>
              <a:t>que também fazem parte da aprendizagem da Matemática na perspectiva do letramento.</a:t>
            </a:r>
            <a:endParaRPr lang="pt-BR" sz="2800" b="1" dirty="0">
              <a:solidFill>
                <a:schemeClr val="accent3">
                  <a:lumMod val="50000"/>
                </a:schemeClr>
              </a:solidFill>
            </a:endParaRPr>
          </a:p>
        </p:txBody>
      </p:sp>
      <p:pic>
        <p:nvPicPr>
          <p:cNvPr id="8194" name="Picture 2" descr="Resultado de imagem para comunicação desenho"/>
          <p:cNvPicPr>
            <a:picLocks noChangeAspect="1" noChangeArrowheads="1"/>
          </p:cNvPicPr>
          <p:nvPr/>
        </p:nvPicPr>
        <p:blipFill>
          <a:blip r:embed="rId2" cstate="print"/>
          <a:srcRect/>
          <a:stretch>
            <a:fillRect/>
          </a:stretch>
        </p:blipFill>
        <p:spPr bwMode="auto">
          <a:xfrm>
            <a:off x="2743200" y="3200400"/>
            <a:ext cx="3581400" cy="320040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838200" y="1752600"/>
            <a:ext cx="7696200" cy="4549835"/>
          </a:xfrm>
          <a:prstGeom prst="rect">
            <a:avLst/>
          </a:prstGeom>
          <a:noFill/>
        </p:spPr>
        <p:txBody>
          <a:bodyPr wrap="square" rtlCol="0">
            <a:spAutoFit/>
          </a:bodyPr>
          <a:lstStyle/>
          <a:p>
            <a:pPr algn="just">
              <a:lnSpc>
                <a:spcPct val="150000"/>
              </a:lnSpc>
              <a:buFont typeface="Wingdings" pitchFamily="2" charset="2"/>
              <a:buChar char="Ø"/>
            </a:pPr>
            <a:r>
              <a:rPr lang="pt-BR" sz="2800" dirty="0" smtClean="0"/>
              <a:t> Mapas;</a:t>
            </a:r>
          </a:p>
          <a:p>
            <a:pPr algn="just">
              <a:lnSpc>
                <a:spcPct val="150000"/>
              </a:lnSpc>
              <a:buFont typeface="Wingdings" pitchFamily="2" charset="2"/>
              <a:buChar char="Ø"/>
            </a:pPr>
            <a:r>
              <a:rPr lang="pt-BR" sz="2800" dirty="0" smtClean="0"/>
              <a:t> Contas de água, luz e telefone;</a:t>
            </a:r>
          </a:p>
          <a:p>
            <a:pPr algn="just">
              <a:lnSpc>
                <a:spcPct val="150000"/>
              </a:lnSpc>
              <a:buFont typeface="Wingdings" pitchFamily="2" charset="2"/>
              <a:buChar char="Ø"/>
            </a:pPr>
            <a:r>
              <a:rPr lang="pt-BR" sz="2800" dirty="0" smtClean="0"/>
              <a:t> Panfletos de lojas e supermercados;</a:t>
            </a:r>
          </a:p>
          <a:p>
            <a:pPr algn="just">
              <a:lnSpc>
                <a:spcPct val="150000"/>
              </a:lnSpc>
              <a:buFont typeface="Wingdings" pitchFamily="2" charset="2"/>
              <a:buChar char="Ø"/>
            </a:pPr>
            <a:r>
              <a:rPr lang="pt-BR" sz="2800" dirty="0" smtClean="0"/>
              <a:t> Outdoors;</a:t>
            </a:r>
          </a:p>
          <a:p>
            <a:pPr algn="just">
              <a:lnSpc>
                <a:spcPct val="150000"/>
              </a:lnSpc>
              <a:buFont typeface="Wingdings" pitchFamily="2" charset="2"/>
              <a:buChar char="Ø"/>
            </a:pPr>
            <a:r>
              <a:rPr lang="pt-BR" sz="2800" dirty="0" smtClean="0"/>
              <a:t> Textos instrucionais;</a:t>
            </a:r>
          </a:p>
          <a:p>
            <a:pPr algn="just">
              <a:lnSpc>
                <a:spcPct val="150000"/>
              </a:lnSpc>
              <a:buFont typeface="Wingdings" pitchFamily="2" charset="2"/>
              <a:buChar char="Ø"/>
            </a:pPr>
            <a:r>
              <a:rPr lang="pt-BR" sz="2800" dirty="0" smtClean="0"/>
              <a:t> Textos escolares;</a:t>
            </a:r>
          </a:p>
          <a:p>
            <a:pPr algn="just">
              <a:lnSpc>
                <a:spcPct val="150000"/>
              </a:lnSpc>
              <a:buFont typeface="Wingdings" pitchFamily="2" charset="2"/>
              <a:buChar char="Ø"/>
            </a:pPr>
            <a:r>
              <a:rPr lang="pt-BR" sz="2800" dirty="0" smtClean="0"/>
              <a:t> Dentre outros.</a:t>
            </a:r>
            <a:endParaRPr lang="pt-BR" sz="2800" dirty="0"/>
          </a:p>
        </p:txBody>
      </p:sp>
      <p:sp>
        <p:nvSpPr>
          <p:cNvPr id="5" name="CaixaDeTexto 4"/>
          <p:cNvSpPr txBox="1"/>
          <p:nvPr/>
        </p:nvSpPr>
        <p:spPr>
          <a:xfrm>
            <a:off x="2209800" y="990600"/>
            <a:ext cx="4876800"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pt-BR" sz="3600" dirty="0" smtClean="0"/>
              <a:t>SUPORTES TEXTUAIS</a:t>
            </a:r>
            <a:endParaRPr lang="pt-BR" sz="3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28600" y="1600200"/>
            <a:ext cx="8686800" cy="4616648"/>
          </a:xfrm>
          <a:prstGeom prst="rect">
            <a:avLst/>
          </a:prstGeom>
          <a:noFill/>
        </p:spPr>
        <p:txBody>
          <a:bodyPr wrap="square" rtlCol="0">
            <a:spAutoFit/>
          </a:bodyPr>
          <a:lstStyle/>
          <a:p>
            <a:pPr algn="just">
              <a:lnSpc>
                <a:spcPct val="150000"/>
              </a:lnSpc>
              <a:buFont typeface="Wingdings" pitchFamily="2" charset="2"/>
              <a:buChar char="Ø"/>
            </a:pPr>
            <a:r>
              <a:rPr lang="pt-BR" sz="2800" dirty="0" smtClean="0"/>
              <a:t> </a:t>
            </a:r>
            <a:r>
              <a:rPr lang="pt-BR" sz="2800" b="1" dirty="0" smtClean="0"/>
              <a:t>Caixa matemática </a:t>
            </a:r>
            <a:r>
              <a:rPr lang="pt-BR" sz="2800" dirty="0" smtClean="0"/>
              <a:t>(fita métrica, trena, régua, cédulas de dinheiro, palitos, dados, cronômetro, relógio, instrumentos de medidas convencionais e não-convencionais, calculadoras, entre outros);</a:t>
            </a:r>
          </a:p>
          <a:p>
            <a:pPr algn="just">
              <a:lnSpc>
                <a:spcPct val="150000"/>
              </a:lnSpc>
              <a:buFont typeface="Wingdings" pitchFamily="2" charset="2"/>
              <a:buChar char="Ø"/>
            </a:pPr>
            <a:r>
              <a:rPr lang="pt-BR" sz="2800" dirty="0" smtClean="0"/>
              <a:t> </a:t>
            </a:r>
            <a:r>
              <a:rPr lang="pt-BR" sz="2800" b="1" dirty="0" err="1" smtClean="0"/>
              <a:t>Problemoteca</a:t>
            </a:r>
            <a:r>
              <a:rPr lang="pt-BR" sz="2800" dirty="0" smtClean="0"/>
              <a:t> (diferentes tipos de situações-problema);</a:t>
            </a:r>
          </a:p>
          <a:p>
            <a:pPr algn="just">
              <a:lnSpc>
                <a:spcPct val="150000"/>
              </a:lnSpc>
              <a:buFont typeface="Wingdings" pitchFamily="2" charset="2"/>
              <a:buChar char="Ø"/>
            </a:pPr>
            <a:r>
              <a:rPr lang="pt-BR" sz="2800" dirty="0" smtClean="0"/>
              <a:t> </a:t>
            </a:r>
            <a:r>
              <a:rPr lang="pt-BR" sz="2800" b="1" dirty="0" smtClean="0"/>
              <a:t>Jogos</a:t>
            </a:r>
            <a:r>
              <a:rPr lang="pt-BR" sz="2800" dirty="0" smtClean="0"/>
              <a:t> (</a:t>
            </a:r>
            <a:r>
              <a:rPr lang="pt-BR" sz="2800" dirty="0" err="1" smtClean="0"/>
              <a:t>tangram</a:t>
            </a:r>
            <a:r>
              <a:rPr lang="pt-BR" sz="2800" dirty="0" smtClean="0"/>
              <a:t>, dominó, xadrez, dama, jogo da velha, pega varetas, etc.).</a:t>
            </a:r>
            <a:endParaRPr lang="pt-BR" sz="2800" dirty="0"/>
          </a:p>
        </p:txBody>
      </p:sp>
      <p:sp>
        <p:nvSpPr>
          <p:cNvPr id="5" name="CaixaDeTexto 4"/>
          <p:cNvSpPr txBox="1"/>
          <p:nvPr/>
        </p:nvSpPr>
        <p:spPr>
          <a:xfrm>
            <a:off x="1905000" y="838200"/>
            <a:ext cx="5486400"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pt-BR" sz="3600" dirty="0" smtClean="0"/>
              <a:t>SUGESTÕES DE MATERIAIS</a:t>
            </a:r>
            <a:endParaRPr lang="pt-BR"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papel-de-parede-leitura-g.jpg"/>
          <p:cNvPicPr>
            <a:picLocks noChangeAspect="1"/>
          </p:cNvPicPr>
          <p:nvPr/>
        </p:nvPicPr>
        <p:blipFill>
          <a:blip r:embed="rId2" cstate="print"/>
          <a:stretch>
            <a:fillRect/>
          </a:stretch>
        </p:blipFill>
        <p:spPr>
          <a:xfrm>
            <a:off x="0" y="620688"/>
            <a:ext cx="9144000" cy="5957406"/>
          </a:xfrm>
          <a:prstGeom prst="rect">
            <a:avLst/>
          </a:prstGeom>
        </p:spPr>
      </p:pic>
      <p:sp>
        <p:nvSpPr>
          <p:cNvPr id="4" name="CaixaDeTexto 3"/>
          <p:cNvSpPr txBox="1"/>
          <p:nvPr/>
        </p:nvSpPr>
        <p:spPr>
          <a:xfrm>
            <a:off x="467544" y="4077072"/>
            <a:ext cx="5976664" cy="769441"/>
          </a:xfrm>
          <a:prstGeom prst="rect">
            <a:avLst/>
          </a:prstGeom>
          <a:noFill/>
          <a:ln w="28575">
            <a:solidFill>
              <a:schemeClr val="accent3"/>
            </a:solidFill>
          </a:ln>
        </p:spPr>
        <p:txBody>
          <a:bodyPr wrap="square" rtlCol="0">
            <a:spAutoFit/>
          </a:bodyPr>
          <a:lstStyle/>
          <a:p>
            <a:pPr algn="ctr"/>
            <a:r>
              <a:rPr lang="pt-BR" sz="4400" b="1" dirty="0" smtClean="0">
                <a:solidFill>
                  <a:schemeClr val="accent3">
                    <a:lumMod val="75000"/>
                  </a:schemeClr>
                </a:solidFill>
                <a:latin typeface="Goudy Old Style" pitchFamily="18" charset="0"/>
                <a:ea typeface="Gungsuh" panose="02030600000101010101" pitchFamily="18" charset="-127"/>
              </a:rPr>
              <a:t>LEITURA DELEITE</a:t>
            </a:r>
            <a:endParaRPr lang="pt-BR" sz="4400" b="1" dirty="0">
              <a:solidFill>
                <a:schemeClr val="accent3">
                  <a:lumMod val="75000"/>
                </a:schemeClr>
              </a:solidFill>
              <a:latin typeface="Goudy Old Style" pitchFamily="18" charset="0"/>
              <a:ea typeface="Gungsuh" panose="02030600000101010101" pitchFamily="18" charset="-127"/>
            </a:endParaRPr>
          </a:p>
        </p:txBody>
      </p:sp>
    </p:spTree>
    <p:extLst>
      <p:ext uri="{BB962C8B-B14F-4D97-AF65-F5344CB8AC3E}">
        <p14:creationId xmlns:p14="http://schemas.microsoft.com/office/powerpoint/2010/main" val="3194257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Resultado de imagem para investigação desenho"/>
          <p:cNvPicPr>
            <a:picLocks noChangeAspect="1" noChangeArrowheads="1"/>
          </p:cNvPicPr>
          <p:nvPr/>
        </p:nvPicPr>
        <p:blipFill>
          <a:blip r:embed="rId2" cstate="print"/>
          <a:srcRect/>
          <a:stretch>
            <a:fillRect/>
          </a:stretch>
        </p:blipFill>
        <p:spPr bwMode="auto">
          <a:xfrm>
            <a:off x="381000" y="914400"/>
            <a:ext cx="2438400" cy="3109369"/>
          </a:xfrm>
          <a:prstGeom prst="rect">
            <a:avLst/>
          </a:prstGeom>
          <a:noFill/>
        </p:spPr>
      </p:pic>
      <p:sp>
        <p:nvSpPr>
          <p:cNvPr id="4" name="CaixaDeTexto 3"/>
          <p:cNvSpPr txBox="1"/>
          <p:nvPr/>
        </p:nvSpPr>
        <p:spPr>
          <a:xfrm>
            <a:off x="457200" y="3962400"/>
            <a:ext cx="8458200" cy="20621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just"/>
            <a:r>
              <a:rPr lang="pt-BR" sz="3200" dirty="0" smtClean="0"/>
              <a:t>Devemos trabalhar o espírito investigativo, crítico e criativo, no contexto de situações-problema, produzindo registros próprios e buscando diferentes estratégias de solução.</a:t>
            </a:r>
            <a:endParaRPr lang="pt-BR" sz="3200" dirty="0"/>
          </a:p>
        </p:txBody>
      </p:sp>
      <p:pic>
        <p:nvPicPr>
          <p:cNvPr id="6150" name="Picture 6" descr="Imagem relacionada"/>
          <p:cNvPicPr>
            <a:picLocks noChangeAspect="1" noChangeArrowheads="1"/>
          </p:cNvPicPr>
          <p:nvPr/>
        </p:nvPicPr>
        <p:blipFill>
          <a:blip r:embed="rId3" cstate="print"/>
          <a:srcRect/>
          <a:stretch>
            <a:fillRect/>
          </a:stretch>
        </p:blipFill>
        <p:spPr bwMode="auto">
          <a:xfrm>
            <a:off x="6096000" y="762000"/>
            <a:ext cx="2286000" cy="3119439"/>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m relacionada"/>
          <p:cNvPicPr>
            <a:picLocks noChangeAspect="1" noChangeArrowheads="1"/>
          </p:cNvPicPr>
          <p:nvPr/>
        </p:nvPicPr>
        <p:blipFill>
          <a:blip r:embed="rId2" cstate="print"/>
          <a:srcRect/>
          <a:stretch>
            <a:fillRect/>
          </a:stretch>
        </p:blipFill>
        <p:spPr bwMode="auto">
          <a:xfrm>
            <a:off x="2133600" y="2743200"/>
            <a:ext cx="4713395" cy="3276600"/>
          </a:xfrm>
          <a:prstGeom prst="rect">
            <a:avLst/>
          </a:prstGeom>
          <a:noFill/>
        </p:spPr>
      </p:pic>
      <p:sp>
        <p:nvSpPr>
          <p:cNvPr id="4" name="CaixaDeTexto 3"/>
          <p:cNvSpPr txBox="1"/>
          <p:nvPr/>
        </p:nvSpPr>
        <p:spPr>
          <a:xfrm>
            <a:off x="381000" y="990600"/>
            <a:ext cx="8382000" cy="20621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just"/>
            <a:r>
              <a:rPr lang="pt-BR" sz="3200" dirty="0" smtClean="0"/>
              <a:t>Cabe ao professor conduzir a elaboração das argumentações e contra-argumentações de modo que as crianças adquiram maior autonomia em suas respostas.</a:t>
            </a:r>
            <a:endParaRPr lang="pt-BR" sz="3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04800" y="762000"/>
            <a:ext cx="8610600" cy="56938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just"/>
            <a:r>
              <a:rPr lang="pt-BR" sz="2800" dirty="0" smtClean="0"/>
              <a:t>“[...] afirmo a importância de que as crianças compreendam que toda escrita pressupõe um leitor, seja ele um leitor possível ao qual endereçamos a escrita de nosso texto, seja ele um leitor presencial que assume o papel de interlocutor no momento da escrita. Neste sentido, na existência da função social da escrita, as crianças pensam sobre quais elementos necessitam estar presentes em seus registros. As várias formas de registro possibilitam a produção e apropriação de sentidos próprios do objeto matemático pelas crianças, a produção de significados compartilhados entre os alunos e o professor no contexto das aulas, além da reflexão do professor sobre sua prática (SMOLE, 2001).”</a:t>
            </a:r>
            <a:endParaRPr lang="pt-BR"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04800" y="1600200"/>
            <a:ext cx="8534400" cy="101566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pt-BR" sz="2000" dirty="0" smtClean="0"/>
              <a:t>É relevante, no planejamento do professor, a organização da sala de aula e os diferentes agrupamentos. Nesse sentido, Leal (2005) propõe </a:t>
            </a:r>
            <a:r>
              <a:rPr lang="pt-BR" sz="2000" dirty="0" smtClean="0">
                <a:effectLst>
                  <a:outerShdw blurRad="38100" dist="38100" dir="2700000" algn="tl">
                    <a:srgbClr val="000000">
                      <a:alpha val="43137"/>
                    </a:srgbClr>
                  </a:outerShdw>
                </a:effectLst>
              </a:rPr>
              <a:t>quatro modos de organização</a:t>
            </a:r>
            <a:r>
              <a:rPr lang="pt-BR" sz="2000" dirty="0" smtClean="0"/>
              <a:t> das atividades pelo professor:</a:t>
            </a:r>
            <a:endParaRPr lang="pt-BR" sz="2000" dirty="0"/>
          </a:p>
        </p:txBody>
      </p:sp>
      <p:sp>
        <p:nvSpPr>
          <p:cNvPr id="5" name="CaixaDeTexto 4"/>
          <p:cNvSpPr txBox="1"/>
          <p:nvPr/>
        </p:nvSpPr>
        <p:spPr>
          <a:xfrm>
            <a:off x="304800" y="2819400"/>
            <a:ext cx="8534400" cy="363176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spcBef>
                <a:spcPts val="600"/>
              </a:spcBef>
              <a:spcAft>
                <a:spcPts val="600"/>
              </a:spcAft>
              <a:buFont typeface="Wingdings" pitchFamily="2" charset="2"/>
              <a:buChar char="Ø"/>
            </a:pPr>
            <a:r>
              <a:rPr lang="pt-BR" sz="2000" dirty="0" smtClean="0"/>
              <a:t> </a:t>
            </a:r>
            <a:r>
              <a:rPr lang="pt-BR" sz="2000" b="1" dirty="0" smtClean="0"/>
              <a:t>Grande grupo: </a:t>
            </a:r>
            <a:r>
              <a:rPr lang="pt-BR" sz="2000" dirty="0" smtClean="0"/>
              <a:t>o professor realiza uma única atividade, tendo por objetivo desenvolver determinados conhecimentos;</a:t>
            </a:r>
          </a:p>
          <a:p>
            <a:pPr algn="just">
              <a:spcBef>
                <a:spcPts val="600"/>
              </a:spcBef>
              <a:spcAft>
                <a:spcPts val="600"/>
              </a:spcAft>
              <a:buFont typeface="Wingdings" pitchFamily="2" charset="2"/>
              <a:buChar char="Ø"/>
            </a:pPr>
            <a:r>
              <a:rPr lang="pt-BR" sz="2000" dirty="0" smtClean="0"/>
              <a:t> </a:t>
            </a:r>
            <a:r>
              <a:rPr lang="pt-BR" sz="2000" b="1" dirty="0" smtClean="0"/>
              <a:t>Pequenos grupos: </a:t>
            </a:r>
            <a:r>
              <a:rPr lang="pt-BR" sz="2000" dirty="0" smtClean="0"/>
              <a:t>cada grupo pode trabalhar independentemente, realizando a mesma tarefa ou propor atividades diversificadas, em que cada grupo tem uma tarefa a ser cumprida;</a:t>
            </a:r>
          </a:p>
          <a:p>
            <a:pPr algn="just">
              <a:spcBef>
                <a:spcPts val="600"/>
              </a:spcBef>
              <a:spcAft>
                <a:spcPts val="600"/>
              </a:spcAft>
              <a:buFont typeface="Wingdings" pitchFamily="2" charset="2"/>
              <a:buChar char="Ø"/>
            </a:pPr>
            <a:r>
              <a:rPr lang="pt-BR" sz="2000" dirty="0" smtClean="0"/>
              <a:t> </a:t>
            </a:r>
            <a:r>
              <a:rPr lang="pt-BR" sz="2000" b="1" dirty="0" smtClean="0"/>
              <a:t>Duplas: </a:t>
            </a:r>
            <a:r>
              <a:rPr lang="pt-BR" sz="2000" dirty="0" smtClean="0"/>
              <a:t>as duplas têm a possibilidade de levantar hipóteses, discutir e argumentar suas ideias de forma mais intensa, sem precisar disputar a fala com o grande grupo;</a:t>
            </a:r>
          </a:p>
          <a:p>
            <a:pPr algn="just">
              <a:spcBef>
                <a:spcPts val="600"/>
              </a:spcBef>
              <a:spcAft>
                <a:spcPts val="600"/>
              </a:spcAft>
              <a:buFont typeface="Wingdings" pitchFamily="2" charset="2"/>
              <a:buChar char="Ø"/>
            </a:pPr>
            <a:r>
              <a:rPr lang="pt-BR" sz="2000" b="1" dirty="0" smtClean="0"/>
              <a:t> Individualmente: </a:t>
            </a:r>
            <a:r>
              <a:rPr lang="pt-BR" sz="2000" dirty="0" smtClean="0"/>
              <a:t>o aluno tem a possibilidade de  refletir e sistematizar os seus próprios saberes e coordenar as suas ações.</a:t>
            </a:r>
            <a:endParaRPr lang="pt-BR" sz="2000" b="1" dirty="0"/>
          </a:p>
        </p:txBody>
      </p:sp>
      <p:sp>
        <p:nvSpPr>
          <p:cNvPr id="6" name="CaixaDeTexto 5"/>
          <p:cNvSpPr txBox="1"/>
          <p:nvPr/>
        </p:nvSpPr>
        <p:spPr>
          <a:xfrm>
            <a:off x="990600" y="838200"/>
            <a:ext cx="7162800" cy="646331"/>
          </a:xfrm>
          <a:prstGeom prst="rect">
            <a:avLst/>
          </a:prstGeom>
          <a:noFill/>
        </p:spPr>
        <p:txBody>
          <a:bodyPr wrap="square" rtlCol="0">
            <a:spAutoFit/>
          </a:bodyPr>
          <a:lstStyle/>
          <a:p>
            <a:pPr algn="ctr"/>
            <a:r>
              <a:rPr lang="pt-BR" sz="3600" b="1" dirty="0" smtClean="0">
                <a:solidFill>
                  <a:schemeClr val="accent6">
                    <a:lumMod val="75000"/>
                  </a:schemeClr>
                </a:solidFill>
                <a:latin typeface="Bradley Hand ITC" pitchFamily="66" charset="0"/>
              </a:rPr>
              <a:t>ORGANIZAÇÃO DA ATIVIDADE</a:t>
            </a:r>
            <a:endParaRPr lang="pt-BR" sz="3600" b="1" dirty="0">
              <a:solidFill>
                <a:schemeClr val="accent6">
                  <a:lumMod val="75000"/>
                </a:schemeClr>
              </a:solidFill>
              <a:latin typeface="Bradley Hand ITC" pitchFamily="66"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403648" y="980728"/>
            <a:ext cx="5976664" cy="1446550"/>
          </a:xfrm>
          <a:prstGeom prst="rect">
            <a:avLst/>
          </a:prstGeom>
          <a:noFill/>
          <a:ln w="28575">
            <a:solidFill>
              <a:schemeClr val="accent3"/>
            </a:solidFill>
          </a:ln>
        </p:spPr>
        <p:txBody>
          <a:bodyPr wrap="square" rtlCol="0">
            <a:spAutoFit/>
          </a:bodyPr>
          <a:lstStyle/>
          <a:p>
            <a:pPr algn="ctr"/>
            <a:r>
              <a:rPr lang="pt-BR" sz="4400" b="1" dirty="0" smtClean="0">
                <a:solidFill>
                  <a:schemeClr val="accent3">
                    <a:lumMod val="75000"/>
                  </a:schemeClr>
                </a:solidFill>
                <a:latin typeface="Goudy Old Style" pitchFamily="18" charset="0"/>
                <a:ea typeface="Gungsuh" panose="02030600000101010101" pitchFamily="18" charset="-127"/>
              </a:rPr>
              <a:t>ATIVIDADE EM GRUPO</a:t>
            </a:r>
            <a:endParaRPr lang="pt-BR" sz="4400" b="1" dirty="0">
              <a:solidFill>
                <a:schemeClr val="accent3">
                  <a:lumMod val="75000"/>
                </a:schemeClr>
              </a:solidFill>
              <a:latin typeface="Goudy Old Style" pitchFamily="18" charset="0"/>
              <a:ea typeface="Gungsuh" panose="02030600000101010101" pitchFamily="18" charset="-127"/>
            </a:endParaRPr>
          </a:p>
        </p:txBody>
      </p:sp>
      <p:pic>
        <p:nvPicPr>
          <p:cNvPr id="3" name="Picture 2" descr="http://www.sp.senac.br/imagens/eventos/001592201302251055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2924944"/>
            <a:ext cx="2968724" cy="31518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981200" y="1219200"/>
            <a:ext cx="5410200" cy="1323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pt-BR" sz="4000" b="1" dirty="0" smtClean="0">
                <a:effectLst>
                  <a:outerShdw blurRad="38100" dist="38100" dir="2700000" algn="tl">
                    <a:srgbClr val="000000">
                      <a:alpha val="43137"/>
                    </a:srgbClr>
                  </a:outerShdw>
                </a:effectLst>
                <a:latin typeface="Bradley Hand ITC" pitchFamily="66" charset="0"/>
              </a:rPr>
              <a:t>FIGURAS TRIDIMENSIONAIS</a:t>
            </a:r>
            <a:endParaRPr lang="pt-BR" sz="4000" b="1" dirty="0">
              <a:effectLst>
                <a:outerShdw blurRad="38100" dist="38100" dir="2700000" algn="tl">
                  <a:srgbClr val="000000">
                    <a:alpha val="43137"/>
                  </a:srgbClr>
                </a:outerShdw>
              </a:effectLst>
              <a:latin typeface="Bradley Hand ITC" pitchFamily="66" charset="0"/>
            </a:endParaRPr>
          </a:p>
        </p:txBody>
      </p:sp>
      <p:pic>
        <p:nvPicPr>
          <p:cNvPr id="5122" name="Picture 2" descr="Resultado de imagem para figuras tridimensionais"/>
          <p:cNvPicPr>
            <a:picLocks noChangeAspect="1" noChangeArrowheads="1"/>
          </p:cNvPicPr>
          <p:nvPr/>
        </p:nvPicPr>
        <p:blipFill>
          <a:blip r:embed="rId2" cstate="print"/>
          <a:srcRect/>
          <a:stretch>
            <a:fillRect/>
          </a:stretch>
        </p:blipFill>
        <p:spPr bwMode="auto">
          <a:xfrm>
            <a:off x="1752600" y="3124200"/>
            <a:ext cx="5867400" cy="2420303"/>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981200" y="1219200"/>
            <a:ext cx="5410200" cy="1323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pt-BR" sz="4000" b="1" dirty="0" smtClean="0">
                <a:effectLst>
                  <a:outerShdw blurRad="38100" dist="38100" dir="2700000" algn="tl">
                    <a:srgbClr val="000000">
                      <a:alpha val="43137"/>
                    </a:srgbClr>
                  </a:outerShdw>
                </a:effectLst>
                <a:latin typeface="Bradley Hand ITC" pitchFamily="66" charset="0"/>
              </a:rPr>
              <a:t>TRATAMENTO DA INFORMAÇÃO</a:t>
            </a:r>
            <a:endParaRPr lang="pt-BR" sz="4000" b="1" dirty="0">
              <a:effectLst>
                <a:outerShdw blurRad="38100" dist="38100" dir="2700000" algn="tl">
                  <a:srgbClr val="000000">
                    <a:alpha val="43137"/>
                  </a:srgbClr>
                </a:outerShdw>
              </a:effectLst>
              <a:latin typeface="Bradley Hand ITC" pitchFamily="66" charset="0"/>
            </a:endParaRPr>
          </a:p>
        </p:txBody>
      </p:sp>
      <p:pic>
        <p:nvPicPr>
          <p:cNvPr id="56322" name="Picture 2" descr="Resultado de imagem para TRATAMENTO DA INFORMAÇÃO"/>
          <p:cNvPicPr>
            <a:picLocks noChangeAspect="1" noChangeArrowheads="1"/>
          </p:cNvPicPr>
          <p:nvPr/>
        </p:nvPicPr>
        <p:blipFill>
          <a:blip r:embed="rId2" cstate="print"/>
          <a:srcRect l="4167" t="27778" r="3333" b="33333"/>
          <a:stretch>
            <a:fillRect/>
          </a:stretch>
        </p:blipFill>
        <p:spPr bwMode="auto">
          <a:xfrm>
            <a:off x="381000" y="2819400"/>
            <a:ext cx="8458200" cy="2667000"/>
          </a:xfrm>
          <a:prstGeom prst="rect">
            <a:avLst/>
          </a:prstGeom>
          <a:ln>
            <a:noFill/>
          </a:ln>
          <a:effectLst>
            <a:softEdge rad="11250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981200" y="1219200"/>
            <a:ext cx="5410200" cy="1323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pt-BR" sz="4000" b="1" dirty="0" smtClean="0">
                <a:effectLst>
                  <a:outerShdw blurRad="38100" dist="38100" dir="2700000" algn="tl">
                    <a:srgbClr val="000000">
                      <a:alpha val="43137"/>
                    </a:srgbClr>
                  </a:outerShdw>
                </a:effectLst>
                <a:latin typeface="Bradley Hand ITC" pitchFamily="66" charset="0"/>
              </a:rPr>
              <a:t>ANÁLISE  DAS HABILIDADES</a:t>
            </a:r>
            <a:endParaRPr lang="pt-BR" sz="4000" b="1" dirty="0">
              <a:effectLst>
                <a:outerShdw blurRad="38100" dist="38100" dir="2700000" algn="tl">
                  <a:srgbClr val="000000">
                    <a:alpha val="43137"/>
                  </a:srgbClr>
                </a:outerShdw>
              </a:effectLst>
              <a:latin typeface="Bradley Hand ITC" pitchFamily="66" charset="0"/>
            </a:endParaRPr>
          </a:p>
        </p:txBody>
      </p:sp>
      <p:pic>
        <p:nvPicPr>
          <p:cNvPr id="57346" name="Picture 2" descr="Resultado de imagem para HABILIDADES"/>
          <p:cNvPicPr>
            <a:picLocks noChangeAspect="1" noChangeArrowheads="1"/>
          </p:cNvPicPr>
          <p:nvPr/>
        </p:nvPicPr>
        <p:blipFill>
          <a:blip r:embed="rId2" cstate="print"/>
          <a:srcRect/>
          <a:stretch>
            <a:fillRect/>
          </a:stretch>
        </p:blipFill>
        <p:spPr bwMode="auto">
          <a:xfrm>
            <a:off x="1295400" y="2895600"/>
            <a:ext cx="6781800" cy="3333750"/>
          </a:xfrm>
          <a:prstGeom prst="rect">
            <a:avLst/>
          </a:prstGeom>
          <a:ln>
            <a:noFill/>
          </a:ln>
          <a:effectLst>
            <a:softEdge rad="11250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447800" y="1143000"/>
            <a:ext cx="6477000"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pt-BR" sz="4000" b="1" dirty="0" smtClean="0">
                <a:solidFill>
                  <a:schemeClr val="accent3">
                    <a:lumMod val="20000"/>
                    <a:lumOff val="80000"/>
                  </a:schemeClr>
                </a:solidFill>
                <a:effectLst>
                  <a:outerShdw blurRad="38100" dist="38100" dir="2700000" algn="tl">
                    <a:srgbClr val="000000">
                      <a:alpha val="43137"/>
                    </a:srgbClr>
                  </a:outerShdw>
                </a:effectLst>
                <a:latin typeface="Curlz MT" pitchFamily="82" charset="0"/>
              </a:rPr>
              <a:t>SEMINÁRIO FINAL  15/12</a:t>
            </a:r>
            <a:endParaRPr lang="pt-BR" sz="4000" b="1" dirty="0">
              <a:solidFill>
                <a:schemeClr val="accent3">
                  <a:lumMod val="20000"/>
                  <a:lumOff val="80000"/>
                </a:schemeClr>
              </a:solidFill>
              <a:effectLst>
                <a:outerShdw blurRad="38100" dist="38100" dir="2700000" algn="tl">
                  <a:srgbClr val="000000">
                    <a:alpha val="43137"/>
                  </a:srgbClr>
                </a:outerShdw>
              </a:effectLst>
              <a:latin typeface="Curlz MT" pitchFamily="82" charset="0"/>
            </a:endParaRPr>
          </a:p>
        </p:txBody>
      </p:sp>
      <p:sp>
        <p:nvSpPr>
          <p:cNvPr id="3" name="CaixaDeTexto 2"/>
          <p:cNvSpPr txBox="1"/>
          <p:nvPr/>
        </p:nvSpPr>
        <p:spPr>
          <a:xfrm>
            <a:off x="609600" y="2667000"/>
            <a:ext cx="8001000" cy="2554545"/>
          </a:xfrm>
          <a:prstGeom prst="rect">
            <a:avLst/>
          </a:prstGeom>
          <a:noFill/>
        </p:spPr>
        <p:txBody>
          <a:bodyPr wrap="square" rtlCol="0">
            <a:spAutoFit/>
          </a:bodyPr>
          <a:lstStyle/>
          <a:p>
            <a:pPr algn="just">
              <a:buFont typeface="Wingdings" pitchFamily="2" charset="2"/>
              <a:buChar char="Ø"/>
            </a:pPr>
            <a:r>
              <a:rPr lang="pt-BR" sz="4000" dirty="0" smtClean="0"/>
              <a:t> Apresentação da atividade EAD;</a:t>
            </a:r>
          </a:p>
          <a:p>
            <a:pPr algn="just">
              <a:buFont typeface="Wingdings" pitchFamily="2" charset="2"/>
              <a:buChar char="Ø"/>
            </a:pPr>
            <a:endParaRPr lang="pt-BR" sz="4000" dirty="0" smtClean="0"/>
          </a:p>
          <a:p>
            <a:pPr algn="just">
              <a:buFont typeface="Wingdings" pitchFamily="2" charset="2"/>
              <a:buChar char="Ø"/>
            </a:pPr>
            <a:r>
              <a:rPr lang="pt-BR" sz="4000" dirty="0" smtClean="0"/>
              <a:t> Entrega do modelo de relato de experiência da sequência didática.</a:t>
            </a:r>
            <a:endParaRPr lang="pt-BR" sz="4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323528" y="908720"/>
            <a:ext cx="4838501" cy="914400"/>
          </a:xfrm>
          <a:prstGeom prst="roundRect">
            <a:avLst/>
          </a:prstGeom>
          <a:solidFill>
            <a:schemeClr val="accent1">
              <a:lumMod val="75000"/>
            </a:schemeClr>
          </a:solidFill>
          <a:ln>
            <a:noFill/>
          </a:ln>
          <a:effectLst>
            <a:outerShdw blurRad="57150" dist="19050" dir="5400000" algn="ctr" rotWithShape="0">
              <a:srgbClr val="000000">
                <a:alpha val="63000"/>
              </a:srgbClr>
            </a:outerShdw>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pt-BR" sz="4000" b="1" dirty="0" smtClean="0">
                <a:solidFill>
                  <a:schemeClr val="bg1"/>
                </a:solidFill>
                <a:latin typeface="Book Antiqua" panose="02040602050305030304" pitchFamily="18" charset="0"/>
                <a:ea typeface="Calibri"/>
                <a:cs typeface="Times New Roman"/>
              </a:rPr>
              <a:t>Tarefa EAD = 20 h</a:t>
            </a:r>
            <a:endParaRPr lang="pt-BR" sz="4000" b="1" dirty="0">
              <a:solidFill>
                <a:schemeClr val="bg1"/>
              </a:solidFill>
              <a:latin typeface="Book Antiqua" panose="02040602050305030304" pitchFamily="18" charset="0"/>
              <a:ea typeface="Calibri"/>
              <a:cs typeface="Times New Roman"/>
            </a:endParaRPr>
          </a:p>
        </p:txBody>
      </p:sp>
      <p:sp>
        <p:nvSpPr>
          <p:cNvPr id="3" name="Retângulo de cantos arredondados 2"/>
          <p:cNvSpPr/>
          <p:nvPr/>
        </p:nvSpPr>
        <p:spPr>
          <a:xfrm>
            <a:off x="1043608" y="2132856"/>
            <a:ext cx="7776864" cy="4095336"/>
          </a:xfrm>
          <a:prstGeom prst="roundRect">
            <a:avLst/>
          </a:prstGeom>
          <a:solidFill>
            <a:schemeClr val="accent1">
              <a:lumMod val="40000"/>
              <a:lumOff val="6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just" eaLnBrk="1" fontAlgn="auto" hangingPunct="1">
              <a:lnSpc>
                <a:spcPct val="80000"/>
              </a:lnSpc>
              <a:spcBef>
                <a:spcPct val="20000"/>
              </a:spcBef>
              <a:spcAft>
                <a:spcPts val="0"/>
              </a:spcAft>
              <a:buFont typeface="Arial" pitchFamily="34" charset="0"/>
              <a:buChar char="•"/>
              <a:defRPr/>
            </a:pPr>
            <a:r>
              <a:rPr lang="pt-BR" altLang="pt-BR" sz="2800" dirty="0" smtClean="0">
                <a:solidFill>
                  <a:srgbClr val="080808"/>
                </a:solidFill>
                <a:latin typeface="Candara" panose="020E0502030303020204" pitchFamily="34" charset="0"/>
              </a:rPr>
              <a:t>Junto com o grupo escola, analise e discuta os resultados da ANA 2014, e os resultados da Provinha Brasil Teste 1 – 2016; </a:t>
            </a:r>
          </a:p>
          <a:p>
            <a:pPr marL="514350" indent="-514350" algn="just" eaLnBrk="1" fontAlgn="auto" hangingPunct="1">
              <a:lnSpc>
                <a:spcPct val="80000"/>
              </a:lnSpc>
              <a:spcBef>
                <a:spcPct val="20000"/>
              </a:spcBef>
              <a:spcAft>
                <a:spcPts val="0"/>
              </a:spcAft>
              <a:buFont typeface="Arial" pitchFamily="34" charset="0"/>
              <a:buChar char="•"/>
              <a:defRPr/>
            </a:pPr>
            <a:r>
              <a:rPr lang="pt-BR" altLang="pt-BR" sz="2800" dirty="0" smtClean="0">
                <a:solidFill>
                  <a:srgbClr val="080808"/>
                </a:solidFill>
                <a:latin typeface="Candara" panose="020E0502030303020204" pitchFamily="34" charset="0"/>
              </a:rPr>
              <a:t>Aponte as habilidades que estão em defasagem (Língua Portuguesa e Matemática);</a:t>
            </a:r>
          </a:p>
          <a:p>
            <a:pPr marL="514350" indent="-514350" algn="just" eaLnBrk="1" fontAlgn="auto" hangingPunct="1">
              <a:lnSpc>
                <a:spcPct val="80000"/>
              </a:lnSpc>
              <a:spcBef>
                <a:spcPct val="20000"/>
              </a:spcBef>
              <a:spcAft>
                <a:spcPts val="0"/>
              </a:spcAft>
              <a:buFont typeface="Arial" pitchFamily="34" charset="0"/>
              <a:buChar char="•"/>
              <a:defRPr/>
            </a:pPr>
            <a:r>
              <a:rPr lang="pt-BR" altLang="pt-BR" sz="2800" dirty="0" smtClean="0">
                <a:solidFill>
                  <a:srgbClr val="080808"/>
                </a:solidFill>
                <a:latin typeface="Candara" panose="020E0502030303020204" pitchFamily="34" charset="0"/>
              </a:rPr>
              <a:t>Elabore uma sequência didática que possibilite trabalhar em sala de aula essas habilidades a serem desenvolvidas.</a:t>
            </a:r>
            <a:endParaRPr lang="pt-BR" altLang="pt-BR" sz="2800" dirty="0">
              <a:solidFill>
                <a:schemeClr val="accent3">
                  <a:lumMod val="75000"/>
                </a:schemeClr>
              </a:solidFill>
              <a:latin typeface="Candara" panose="020E0502030303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762000" y="2057400"/>
            <a:ext cx="7467600" cy="1569660"/>
          </a:xfrm>
          <a:prstGeom prst="rect">
            <a:avLst/>
          </a:prstGeom>
          <a:noFill/>
        </p:spPr>
        <p:txBody>
          <a:bodyPr wrap="square" rtlCol="0">
            <a:spAutoFit/>
          </a:bodyPr>
          <a:lstStyle/>
          <a:p>
            <a:pPr algn="just"/>
            <a:r>
              <a:rPr lang="pt-BR" sz="3200" dirty="0" smtClean="0"/>
              <a:t>Era uma vez um ser humano que era muito quadrado. </a:t>
            </a:r>
          </a:p>
          <a:p>
            <a:pPr algn="just"/>
            <a:endParaRPr lang="pt-BR" sz="3200" dirty="0"/>
          </a:p>
        </p:txBody>
      </p:sp>
      <p:sp>
        <p:nvSpPr>
          <p:cNvPr id="6" name="CaixaDeTexto 5"/>
          <p:cNvSpPr txBox="1"/>
          <p:nvPr/>
        </p:nvSpPr>
        <p:spPr>
          <a:xfrm>
            <a:off x="685800" y="990600"/>
            <a:ext cx="7848600"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pt-BR" sz="3200" b="1" dirty="0" smtClean="0">
                <a:solidFill>
                  <a:schemeClr val="accent6">
                    <a:lumMod val="75000"/>
                  </a:schemeClr>
                </a:solidFill>
                <a:latin typeface="Bradley Hand ITC" pitchFamily="66" charset="0"/>
              </a:rPr>
              <a:t>LENDA DO SURGIMENTO DO TANGRAM</a:t>
            </a:r>
          </a:p>
        </p:txBody>
      </p:sp>
      <p:sp>
        <p:nvSpPr>
          <p:cNvPr id="7" name="Retângulo 6"/>
          <p:cNvSpPr/>
          <p:nvPr/>
        </p:nvSpPr>
        <p:spPr>
          <a:xfrm>
            <a:off x="3352800" y="3429000"/>
            <a:ext cx="2819400"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426959" y="759459"/>
            <a:ext cx="1214120" cy="1671320"/>
          </a:xfrm>
          <a:prstGeom prst="rect">
            <a:avLst/>
          </a:prstGeom>
          <a:blipFill>
            <a:blip r:embed="rId2" cstate="print"/>
            <a:stretch>
              <a:fillRect/>
            </a:stretch>
          </a:blipFill>
        </p:spPr>
        <p:txBody>
          <a:bodyPr wrap="square" lIns="0" tIns="0" rIns="0" bIns="0" rtlCol="0"/>
          <a:lstStyle/>
          <a:p>
            <a:endParaRPr/>
          </a:p>
        </p:txBody>
      </p:sp>
      <p:pic>
        <p:nvPicPr>
          <p:cNvPr id="2050" name="Picture 2" descr="Resultado de imagem para boa noite grup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799" y="1905000"/>
            <a:ext cx="7162801" cy="4343400"/>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p:nvPr/>
        </p:nvSpPr>
        <p:spPr>
          <a:xfrm>
            <a:off x="990600" y="685800"/>
            <a:ext cx="7058659" cy="1671320"/>
          </a:xfrm>
          <a:prstGeom prst="rect">
            <a:avLst/>
          </a:prstGeom>
          <a:blipFill>
            <a:blip r:embed="rId4" cstate="print"/>
            <a:stretch>
              <a:fillRect/>
            </a:stretch>
          </a:blipFill>
        </p:spPr>
        <p:txBody>
          <a:bodyPr wrap="square" lIns="0" tIns="0" rIns="0" bIns="0" rtlCol="0"/>
          <a:lstStyle/>
          <a:p>
            <a:endParaRPr>
              <a:solidFill>
                <a:srgbClr val="7030A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457200" y="914400"/>
            <a:ext cx="8273415" cy="3447098"/>
          </a:xfrm>
        </p:spPr>
        <p:txBody>
          <a:bodyPr/>
          <a:lstStyle/>
          <a:p>
            <a:pPr algn="just"/>
            <a:r>
              <a:rPr lang="pt-BR" sz="3200" dirty="0" smtClean="0"/>
              <a:t>De tão inconformado com sua </a:t>
            </a:r>
            <a:r>
              <a:rPr lang="pt-BR" sz="3200" dirty="0" err="1" smtClean="0"/>
              <a:t>quadradice</a:t>
            </a:r>
            <a:r>
              <a:rPr lang="pt-BR" sz="3200" dirty="0" smtClean="0"/>
              <a:t>, entrou em crise e começou a olhar-se sob outros ângulos. Na tentativa de compreender-se melhor, fez um movimento de voltar-se para si mesmo. E descobriu que poderia transformar-se em dois triângulos. Ficou muito feliz com essa transformação. </a:t>
            </a:r>
            <a:endParaRPr lang="pt-BR" sz="3200" dirty="0"/>
          </a:p>
        </p:txBody>
      </p:sp>
      <p:sp>
        <p:nvSpPr>
          <p:cNvPr id="4" name="Triângulo isósceles 3"/>
          <p:cNvSpPr/>
          <p:nvPr/>
        </p:nvSpPr>
        <p:spPr>
          <a:xfrm rot="7993040">
            <a:off x="4087186" y="4923827"/>
            <a:ext cx="3200400" cy="1676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riângulo isósceles 5"/>
          <p:cNvSpPr/>
          <p:nvPr/>
        </p:nvSpPr>
        <p:spPr>
          <a:xfrm rot="18854765">
            <a:off x="2559598" y="3708175"/>
            <a:ext cx="3200400" cy="1676400"/>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81000" y="1066800"/>
            <a:ext cx="8458200" cy="2246769"/>
          </a:xfrm>
          <a:prstGeom prst="rect">
            <a:avLst/>
          </a:prstGeom>
          <a:noFill/>
        </p:spPr>
        <p:txBody>
          <a:bodyPr wrap="square" rtlCol="0">
            <a:spAutoFit/>
          </a:bodyPr>
          <a:lstStyle/>
          <a:p>
            <a:pPr algn="just"/>
            <a:r>
              <a:rPr lang="pt-BR" sz="2800" dirty="0" smtClean="0"/>
              <a:t>E percebeu que, ao dividir-se em dois triângulos, separou seu corpo de sua cabeça. Então, resolveu que, para compreender o mundo e a si mesmo, ele deveria dividir sua cabeça entre a razão e a emoção e criou mais dois triângulos. </a:t>
            </a:r>
            <a:endParaRPr lang="pt-BR" sz="2800" dirty="0"/>
          </a:p>
        </p:txBody>
      </p:sp>
      <p:sp>
        <p:nvSpPr>
          <p:cNvPr id="6" name="Triângulo isósceles 5"/>
          <p:cNvSpPr/>
          <p:nvPr/>
        </p:nvSpPr>
        <p:spPr>
          <a:xfrm rot="7993040">
            <a:off x="3535413" y="4559537"/>
            <a:ext cx="3200400" cy="1676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riângulo isósceles 6"/>
          <p:cNvSpPr/>
          <p:nvPr/>
        </p:nvSpPr>
        <p:spPr>
          <a:xfrm rot="5240600">
            <a:off x="2528948" y="4149672"/>
            <a:ext cx="2235123" cy="1149457"/>
          </a:xfrm>
          <a:prstGeom prst="triangle">
            <a:avLst>
              <a:gd name="adj" fmla="val 5004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rot="10800000">
            <a:off x="3200400" y="3505200"/>
            <a:ext cx="2209800" cy="1087974"/>
          </a:xfrm>
          <a:prstGeom prst="triangle">
            <a:avLst>
              <a:gd name="adj" fmla="val 5004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277412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04800" y="914400"/>
            <a:ext cx="8534400" cy="2677656"/>
          </a:xfrm>
          <a:prstGeom prst="rect">
            <a:avLst/>
          </a:prstGeom>
          <a:noFill/>
        </p:spPr>
        <p:txBody>
          <a:bodyPr wrap="square" rtlCol="0">
            <a:spAutoFit/>
          </a:bodyPr>
          <a:lstStyle/>
          <a:p>
            <a:pPr algn="just"/>
            <a:r>
              <a:rPr lang="pt-BR" sz="2800" dirty="0" smtClean="0"/>
              <a:t>Ao dobrar seu o corpo pela cintura, descobriu que poderia criar um novo triângulo. Mas o que chamou sua atenção foi o que restou dessa transformação: agora ele tinha um barquinho, que poderia levá-lo para longe, muito longe, aonde ele nunca havia ido antes, em toda a sua vida de </a:t>
            </a:r>
            <a:r>
              <a:rPr lang="pt-BR" sz="2800" dirty="0" err="1" smtClean="0"/>
              <a:t>quadradice</a:t>
            </a:r>
            <a:r>
              <a:rPr lang="pt-BR" sz="2800" dirty="0" smtClean="0"/>
              <a:t>. </a:t>
            </a:r>
          </a:p>
        </p:txBody>
      </p:sp>
      <p:sp>
        <p:nvSpPr>
          <p:cNvPr id="6" name="Triângulo isósceles 5"/>
          <p:cNvSpPr/>
          <p:nvPr/>
        </p:nvSpPr>
        <p:spPr>
          <a:xfrm rot="5240600">
            <a:off x="-186848" y="4346327"/>
            <a:ext cx="2235123" cy="1149457"/>
          </a:xfrm>
          <a:prstGeom prst="triangle">
            <a:avLst>
              <a:gd name="adj" fmla="val 5004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riângulo isósceles 6"/>
          <p:cNvSpPr/>
          <p:nvPr/>
        </p:nvSpPr>
        <p:spPr>
          <a:xfrm rot="10800000">
            <a:off x="457202" y="3701856"/>
            <a:ext cx="2209800" cy="1087974"/>
          </a:xfrm>
          <a:prstGeom prst="triangle">
            <a:avLst>
              <a:gd name="adj" fmla="val 5004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apezóide 7"/>
          <p:cNvSpPr/>
          <p:nvPr/>
        </p:nvSpPr>
        <p:spPr>
          <a:xfrm rot="8065007">
            <a:off x="419309" y="4789451"/>
            <a:ext cx="3276183" cy="1057152"/>
          </a:xfrm>
          <a:prstGeom prst="trapezoid">
            <a:avLst>
              <a:gd name="adj" fmla="val 885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riângulo isósceles 8"/>
          <p:cNvSpPr/>
          <p:nvPr/>
        </p:nvSpPr>
        <p:spPr>
          <a:xfrm rot="8124169">
            <a:off x="2105164" y="5726983"/>
            <a:ext cx="1280765" cy="661296"/>
          </a:xfrm>
          <a:prstGeom prst="triangle">
            <a:avLst>
              <a:gd name="adj" fmla="val 50040"/>
            </a:avLst>
          </a:prstGeom>
          <a:solidFill>
            <a:schemeClr val="accent3">
              <a:lumMod val="5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p:cNvSpPr/>
          <p:nvPr/>
        </p:nvSpPr>
        <p:spPr>
          <a:xfrm rot="16200000">
            <a:off x="5905500" y="3619500"/>
            <a:ext cx="2286000" cy="1143000"/>
          </a:xfrm>
          <a:prstGeom prst="triangle">
            <a:avLst>
              <a:gd name="adj" fmla="val 5004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riângulo isósceles 10"/>
          <p:cNvSpPr/>
          <p:nvPr/>
        </p:nvSpPr>
        <p:spPr>
          <a:xfrm rot="16200000">
            <a:off x="4696886" y="3685114"/>
            <a:ext cx="2209800" cy="1087974"/>
          </a:xfrm>
          <a:prstGeom prst="triangle">
            <a:avLst>
              <a:gd name="adj" fmla="val 5004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rapezóide 11"/>
          <p:cNvSpPr/>
          <p:nvPr/>
        </p:nvSpPr>
        <p:spPr>
          <a:xfrm rot="10800000">
            <a:off x="5105397" y="5334000"/>
            <a:ext cx="3276602" cy="1057153"/>
          </a:xfrm>
          <a:prstGeom prst="trapezoid">
            <a:avLst>
              <a:gd name="adj" fmla="val 885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Triângulo isósceles 12"/>
          <p:cNvSpPr/>
          <p:nvPr/>
        </p:nvSpPr>
        <p:spPr>
          <a:xfrm rot="5400000">
            <a:off x="7310264" y="3357736"/>
            <a:ext cx="1280765" cy="661296"/>
          </a:xfrm>
          <a:prstGeom prst="triangle">
            <a:avLst>
              <a:gd name="adj" fmla="val 50040"/>
            </a:avLst>
          </a:prstGeom>
          <a:solidFill>
            <a:schemeClr val="accent3">
              <a:lumMod val="5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05676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04800" y="838200"/>
            <a:ext cx="8458200" cy="3046988"/>
          </a:xfrm>
          <a:prstGeom prst="rect">
            <a:avLst/>
          </a:prstGeom>
          <a:noFill/>
        </p:spPr>
        <p:txBody>
          <a:bodyPr wrap="square" rtlCol="0">
            <a:spAutoFit/>
          </a:bodyPr>
          <a:lstStyle/>
          <a:p>
            <a:pPr algn="just"/>
            <a:r>
              <a:rPr lang="pt-BR" sz="2400" dirty="0" smtClean="0"/>
              <a:t>E navegou, navegou, até que bateu em um rochedo e partiu-se ao meio. </a:t>
            </a:r>
          </a:p>
          <a:p>
            <a:pPr algn="just"/>
            <a:r>
              <a:rPr lang="pt-BR" sz="2400" dirty="0" smtClean="0"/>
              <a:t>Mas não desanimou: ao ver-se quebrado, percebeu que havia encontrado um par de sapatos. E decidiu: um dos pés do sapato iria pensar pela emoção, e o outro, pela razão. Aquele que era seguido pela emoção acabou sendo um pouco precipitado e quebrou a ponta do sapato: e ele descobriu que seu pé se dividiu em um triângulo e um quadrado. </a:t>
            </a:r>
          </a:p>
        </p:txBody>
      </p:sp>
      <p:pic>
        <p:nvPicPr>
          <p:cNvPr id="1026" name="Picture 2"/>
          <p:cNvPicPr>
            <a:picLocks noChangeAspect="1" noChangeArrowheads="1"/>
          </p:cNvPicPr>
          <p:nvPr/>
        </p:nvPicPr>
        <p:blipFill>
          <a:blip r:embed="rId2" cstate="print"/>
          <a:srcRect/>
          <a:stretch>
            <a:fillRect/>
          </a:stretch>
        </p:blipFill>
        <p:spPr bwMode="auto">
          <a:xfrm>
            <a:off x="2286000" y="4724400"/>
            <a:ext cx="1828800" cy="1127760"/>
          </a:xfrm>
          <a:prstGeom prst="rect">
            <a:avLst/>
          </a:prstGeom>
          <a:noFill/>
          <a:ln w="9525">
            <a:noFill/>
            <a:miter lim="800000"/>
            <a:headEnd/>
            <a:tailEnd/>
          </a:ln>
        </p:spPr>
      </p:pic>
      <p:pic>
        <p:nvPicPr>
          <p:cNvPr id="14" name="Picture 2"/>
          <p:cNvPicPr>
            <a:picLocks noChangeAspect="1" noChangeArrowheads="1"/>
          </p:cNvPicPr>
          <p:nvPr/>
        </p:nvPicPr>
        <p:blipFill>
          <a:blip r:embed="rId2" cstate="print"/>
          <a:srcRect/>
          <a:stretch>
            <a:fillRect/>
          </a:stretch>
        </p:blipFill>
        <p:spPr bwMode="auto">
          <a:xfrm flipH="1">
            <a:off x="304800" y="4724400"/>
            <a:ext cx="1828800" cy="1127760"/>
          </a:xfrm>
          <a:prstGeom prst="rect">
            <a:avLst/>
          </a:prstGeom>
          <a:noFill/>
          <a:ln w="9525">
            <a:noFill/>
            <a:miter lim="800000"/>
            <a:headEnd/>
            <a:tailEnd/>
          </a:ln>
        </p:spPr>
      </p:pic>
      <p:sp>
        <p:nvSpPr>
          <p:cNvPr id="15" name="Retângulo 14"/>
          <p:cNvSpPr/>
          <p:nvPr/>
        </p:nvSpPr>
        <p:spPr>
          <a:xfrm>
            <a:off x="6324600" y="3886200"/>
            <a:ext cx="1066800" cy="9906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riângulo isósceles 15"/>
          <p:cNvSpPr/>
          <p:nvPr/>
        </p:nvSpPr>
        <p:spPr>
          <a:xfrm rot="19002244">
            <a:off x="7124342" y="3804878"/>
            <a:ext cx="1347537" cy="717170"/>
          </a:xfrm>
          <a:prstGeom prst="triangle">
            <a:avLst>
              <a:gd name="adj" fmla="val 49335"/>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de seta reta 7"/>
          <p:cNvCxnSpPr/>
          <p:nvPr/>
        </p:nvCxnSpPr>
        <p:spPr>
          <a:xfrm flipV="1">
            <a:off x="4267200" y="4343400"/>
            <a:ext cx="1828800" cy="762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CaixaDeTexto 8"/>
          <p:cNvSpPr txBox="1"/>
          <p:nvPr/>
        </p:nvSpPr>
        <p:spPr>
          <a:xfrm>
            <a:off x="2209800" y="4495800"/>
            <a:ext cx="1905000" cy="1477328"/>
          </a:xfrm>
          <a:prstGeom prst="rect">
            <a:avLst/>
          </a:prstGeom>
          <a:noFill/>
          <a:ln w="38100">
            <a:solidFill>
              <a:srgbClr val="C00000"/>
            </a:solidFill>
          </a:ln>
        </p:spPr>
        <p:txBody>
          <a:bodyPr wrap="square" rtlCol="0">
            <a:spAutoFit/>
          </a:bodyPr>
          <a:lstStyle/>
          <a:p>
            <a:endParaRPr lang="pt-BR" dirty="0" smtClean="0"/>
          </a:p>
          <a:p>
            <a:endParaRPr lang="pt-BR" dirty="0" smtClean="0"/>
          </a:p>
          <a:p>
            <a:endParaRPr lang="pt-BR" dirty="0" smtClean="0"/>
          </a:p>
          <a:p>
            <a:endParaRPr lang="pt-BR" dirty="0" smtClean="0"/>
          </a:p>
          <a:p>
            <a:endParaRPr lang="pt-B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28600" y="838200"/>
            <a:ext cx="8686800" cy="3416320"/>
          </a:xfrm>
          <a:prstGeom prst="rect">
            <a:avLst/>
          </a:prstGeom>
          <a:noFill/>
        </p:spPr>
        <p:txBody>
          <a:bodyPr wrap="square" rtlCol="0">
            <a:spAutoFit/>
          </a:bodyPr>
          <a:lstStyle/>
          <a:p>
            <a:pPr algn="just"/>
            <a:r>
              <a:rPr lang="pt-BR" sz="2400" dirty="0" smtClean="0"/>
              <a:t>O outro pé, que era regido pela razão, ficou muito preocupado e retraído. E, por ficar sem reação por tanta precaução, acabou quebrando seu calcanhar. Depois de toda essa viagem em busca pelo conhecimento de si mesmo, o homem quadrado descobriu que nunca havia deixado de ser quadrado, mas que poderia transformar-se a partir do conhecimento que ele havia construído durante sua vida: sua essência era a mesma, mas agora os novos conhecimentos enriqueceram sua compreensão do mundo e dos outros seres humanos ao seu redor. </a:t>
            </a:r>
          </a:p>
        </p:txBody>
      </p:sp>
      <p:sp>
        <p:nvSpPr>
          <p:cNvPr id="6" name="Retângulo 5"/>
          <p:cNvSpPr/>
          <p:nvPr/>
        </p:nvSpPr>
        <p:spPr>
          <a:xfrm>
            <a:off x="5112195" y="4800599"/>
            <a:ext cx="1118222" cy="107823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riângulo isósceles 6"/>
          <p:cNvSpPr/>
          <p:nvPr/>
        </p:nvSpPr>
        <p:spPr>
          <a:xfrm rot="19000173">
            <a:off x="5948534" y="4711789"/>
            <a:ext cx="1386422" cy="787220"/>
          </a:xfrm>
          <a:prstGeom prst="triangle">
            <a:avLst>
              <a:gd name="adj" fmla="val 49335"/>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Paralelogramo 7"/>
          <p:cNvSpPr/>
          <p:nvPr/>
        </p:nvSpPr>
        <p:spPr>
          <a:xfrm flipH="1">
            <a:off x="2749995" y="4724399"/>
            <a:ext cx="1981201" cy="1219200"/>
          </a:xfrm>
          <a:prstGeom prst="parallelogram">
            <a:avLst>
              <a:gd name="adj" fmla="val 7333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riângulo isósceles 8"/>
          <p:cNvSpPr/>
          <p:nvPr/>
        </p:nvSpPr>
        <p:spPr>
          <a:xfrm rot="2940391">
            <a:off x="3980566" y="4703951"/>
            <a:ext cx="1478094" cy="703838"/>
          </a:xfrm>
          <a:prstGeom prst="triangle">
            <a:avLst>
              <a:gd name="adj" fmla="val 49335"/>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1456</TotalTime>
  <Words>1454</Words>
  <Application>Microsoft Office PowerPoint</Application>
  <PresentationFormat>Apresentação na tela (4:3)</PresentationFormat>
  <Paragraphs>129</Paragraphs>
  <Slides>40</Slides>
  <Notes>0</Notes>
  <HiddenSlides>0</HiddenSlides>
  <MMClips>0</MMClips>
  <ScaleCrop>false</ScaleCrop>
  <HeadingPairs>
    <vt:vector size="6" baseType="variant">
      <vt:variant>
        <vt:lpstr>Fontes usadas</vt:lpstr>
      </vt:variant>
      <vt:variant>
        <vt:i4>12</vt:i4>
      </vt:variant>
      <vt:variant>
        <vt:lpstr>Tema</vt:lpstr>
      </vt:variant>
      <vt:variant>
        <vt:i4>1</vt:i4>
      </vt:variant>
      <vt:variant>
        <vt:lpstr>Títulos de slides</vt:lpstr>
      </vt:variant>
      <vt:variant>
        <vt:i4>40</vt:i4>
      </vt:variant>
    </vt:vector>
  </HeadingPairs>
  <TitlesOfParts>
    <vt:vector size="53" baseType="lpstr">
      <vt:lpstr>Arial</vt:lpstr>
      <vt:lpstr>Berlin Sans FB</vt:lpstr>
      <vt:lpstr>Bodoni MT Black</vt:lpstr>
      <vt:lpstr>Book Antiqua</vt:lpstr>
      <vt:lpstr>Bradley Hand ITC</vt:lpstr>
      <vt:lpstr>Calibri</vt:lpstr>
      <vt:lpstr>Candara</vt:lpstr>
      <vt:lpstr>Curlz MT</vt:lpstr>
      <vt:lpstr>Goudy Old Style</vt:lpstr>
      <vt:lpstr>Gungsuh</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DIREITOS DE APRENDIZAGEM:  COMPONENTE CURRICULAR ARTE</vt:lpstr>
      <vt:lpstr> REFLEXÕES INICIAIS </vt:lpstr>
      <vt:lpstr>Sugestões de atividades:</vt:lpstr>
      <vt:lpstr>Apresentação do PowerPoint</vt:lpstr>
      <vt:lpstr>Apresentação do PowerPoint</vt:lpstr>
      <vt:lpstr>Apresentação do PowerPoint</vt:lpstr>
      <vt:lpstr>Apresentação do PowerPoint</vt:lpstr>
      <vt:lpstr>Apresentação do PowerPoint</vt:lpstr>
      <vt:lpstr>Alfabetização matemática na perspectiva do letramento</vt:lpstr>
      <vt:lpstr>Apresentação do PowerPoint</vt:lpstr>
      <vt:lpstr>Matemática como um texto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Camila</dc:creator>
  <cp:lastModifiedBy>Caroline Sati Muller</cp:lastModifiedBy>
  <cp:revision>100</cp:revision>
  <dcterms:created xsi:type="dcterms:W3CDTF">2016-11-23T16:27:46Z</dcterms:created>
  <dcterms:modified xsi:type="dcterms:W3CDTF">2016-12-02T00:12:27Z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2016-11-22T00:00:00Z</vt:filetime>
  </property>
  <property fmtid="{D5CDD505-2E9C-101B-9397-08002B2CF9AE}" pid="3" name="Creator">
    <vt:lpwstr>Microsoft® PowerPoint® 2010</vt:lpwstr>
  </property>
  <property fmtid="{D5CDD505-2E9C-101B-9397-08002B2CF9AE}" pid="4" name="LastSaved">
    <vt:filetime>2016-11-23T00:00:00Z</vt:filetime>
  </property>
</Properties>
</file>